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258" r:id="rId4"/>
    <p:sldId id="259" r:id="rId5"/>
    <p:sldId id="260" r:id="rId6"/>
    <p:sldId id="280" r:id="rId7"/>
    <p:sldId id="284" r:id="rId8"/>
    <p:sldId id="261" r:id="rId9"/>
    <p:sldId id="262" r:id="rId10"/>
    <p:sldId id="285" r:id="rId11"/>
    <p:sldId id="263" r:id="rId12"/>
    <p:sldId id="264" r:id="rId13"/>
    <p:sldId id="265" r:id="rId14"/>
    <p:sldId id="266" r:id="rId15"/>
    <p:sldId id="267" r:id="rId16"/>
    <p:sldId id="269" r:id="rId17"/>
    <p:sldId id="272" r:id="rId18"/>
    <p:sldId id="286" r:id="rId19"/>
    <p:sldId id="273" r:id="rId20"/>
    <p:sldId id="274" r:id="rId21"/>
    <p:sldId id="275" r:id="rId22"/>
    <p:sldId id="276" r:id="rId23"/>
    <p:sldId id="288" r:id="rId24"/>
    <p:sldId id="282" r:id="rId25"/>
    <p:sldId id="289" r:id="rId26"/>
    <p:sldId id="277" r:id="rId27"/>
    <p:sldId id="283" r:id="rId28"/>
    <p:sldId id="278" r:id="rId29"/>
    <p:sldId id="279" r:id="rId30"/>
    <p:sldId id="290" r:id="rId31"/>
    <p:sldId id="281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06F"/>
    <a:srgbClr val="6287A2"/>
    <a:srgbClr val="5EC0CA"/>
    <a:srgbClr val="80C8BC"/>
    <a:srgbClr val="00CCCC"/>
    <a:srgbClr val="CC0066"/>
    <a:srgbClr val="71B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uario\Desktop\Memoria_tfm\Master2\TFM\TP_FP_F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Hoja1!$A$6:$A$13</c:f>
              <c:strCache>
                <c:ptCount val="8"/>
                <c:pt idx="0">
                  <c:v>Escombros</c:v>
                </c:pt>
                <c:pt idx="1">
                  <c:v>Civil</c:v>
                </c:pt>
                <c:pt idx="2">
                  <c:v>Personal de rescate</c:v>
                </c:pt>
                <c:pt idx="3">
                  <c:v>Vehículo civil</c:v>
                </c:pt>
                <c:pt idx="4">
                  <c:v>Vehículo de rescate</c:v>
                </c:pt>
                <c:pt idx="5">
                  <c:v>Víctima</c:v>
                </c:pt>
                <c:pt idx="6">
                  <c:v>Zapatos</c:v>
                </c:pt>
                <c:pt idx="7">
                  <c:v>Fondo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82-43B3-BD26-D94151FDF26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82-43B3-BD26-D94151FDF26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82-43B3-BD26-D94151FDF26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82-43B3-BD26-D94151FDF26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082-43B3-BD26-D94151FDF26B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082-43B3-BD26-D94151FDF26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082-43B3-BD26-D94151FDF26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082-43B3-BD26-D94151FDF26B}"/>
              </c:ext>
            </c:extLst>
          </c:dPt>
          <c:cat>
            <c:strRef>
              <c:f>Hoja1!$A$6:$A$13</c:f>
              <c:strCache>
                <c:ptCount val="8"/>
                <c:pt idx="0">
                  <c:v>Escombros</c:v>
                </c:pt>
                <c:pt idx="1">
                  <c:v>Civil</c:v>
                </c:pt>
                <c:pt idx="2">
                  <c:v>Personal de rescate</c:v>
                </c:pt>
                <c:pt idx="3">
                  <c:v>Vehículo civil</c:v>
                </c:pt>
                <c:pt idx="4">
                  <c:v>Vehículo de rescate</c:v>
                </c:pt>
                <c:pt idx="5">
                  <c:v>Víctima</c:v>
                </c:pt>
                <c:pt idx="6">
                  <c:v>Zapatos</c:v>
                </c:pt>
                <c:pt idx="7">
                  <c:v>Fondo</c:v>
                </c:pt>
              </c:strCache>
            </c:strRef>
          </c:cat>
          <c:val>
            <c:numRef>
              <c:f>Hoja1!$E$6:$E$13</c:f>
              <c:numCache>
                <c:formatCode>0.00</c:formatCode>
                <c:ptCount val="8"/>
                <c:pt idx="0">
                  <c:v>0.8048541378132803</c:v>
                </c:pt>
                <c:pt idx="1">
                  <c:v>1.3008520340813633E-3</c:v>
                </c:pt>
                <c:pt idx="2">
                  <c:v>0.32692396297583071</c:v>
                </c:pt>
                <c:pt idx="3">
                  <c:v>0.46982179555610565</c:v>
                </c:pt>
                <c:pt idx="4">
                  <c:v>0.57151084573968958</c:v>
                </c:pt>
                <c:pt idx="5">
                  <c:v>0</c:v>
                </c:pt>
                <c:pt idx="6">
                  <c:v>0</c:v>
                </c:pt>
                <c:pt idx="7">
                  <c:v>0.95390218817287309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D082-43B3-BD26-D94151FDF2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1204904"/>
        <c:axId val="411209168"/>
      </c:barChart>
      <c:catAx>
        <c:axId val="411204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Clase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1209168"/>
        <c:crosses val="autoZero"/>
        <c:auto val="1"/>
        <c:lblAlgn val="ctr"/>
        <c:lblOffset val="100"/>
        <c:noMultiLvlLbl val="0"/>
      </c:catAx>
      <c:valAx>
        <c:axId val="4112091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MIoU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112049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2"/>
      </a:solidFill>
      <a:round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8DA477-AEA8-47F3-86EE-19D36D2B2B34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7F9FDB7-8EF6-4F35-BFCB-E490C378383B}">
      <dgm:prSet phldrT="[Texto]"/>
      <dgm:spPr>
        <a:solidFill>
          <a:srgbClr val="80C8BC"/>
        </a:solidFill>
        <a:ln>
          <a:solidFill>
            <a:srgbClr val="5EC0CA"/>
          </a:solidFill>
        </a:ln>
      </dgm:spPr>
      <dgm:t>
        <a:bodyPr/>
        <a:lstStyle/>
        <a:p>
          <a:r>
            <a:rPr lang="es-ES" dirty="0">
              <a:solidFill>
                <a:sysClr val="windowText" lastClr="000000"/>
              </a:solidFill>
            </a:rPr>
            <a:t>Entrenamiento de las dos últimas capas del </a:t>
          </a:r>
          <a:r>
            <a:rPr lang="es-ES" dirty="0" err="1">
              <a:solidFill>
                <a:sysClr val="windowText" lastClr="000000"/>
              </a:solidFill>
            </a:rPr>
            <a:t>decoder</a:t>
          </a:r>
          <a:endParaRPr lang="es-ES" dirty="0">
            <a:solidFill>
              <a:sysClr val="windowText" lastClr="000000"/>
            </a:solidFill>
          </a:endParaRPr>
        </a:p>
      </dgm:t>
    </dgm:pt>
    <dgm:pt modelId="{1EB3C16D-C253-4895-AF57-F535CDC03C75}" type="parTrans" cxnId="{61194CC9-90FE-4F9D-A349-75FA1220AB46}">
      <dgm:prSet/>
      <dgm:spPr/>
      <dgm:t>
        <a:bodyPr/>
        <a:lstStyle/>
        <a:p>
          <a:endParaRPr lang="es-ES"/>
        </a:p>
      </dgm:t>
    </dgm:pt>
    <dgm:pt modelId="{B17487EA-24D2-452F-AF9B-B8F278157801}" type="sibTrans" cxnId="{61194CC9-90FE-4F9D-A349-75FA1220AB46}">
      <dgm:prSet/>
      <dgm:spPr/>
      <dgm:t>
        <a:bodyPr/>
        <a:lstStyle/>
        <a:p>
          <a:endParaRPr lang="es-ES"/>
        </a:p>
      </dgm:t>
    </dgm:pt>
    <dgm:pt modelId="{5889AAEE-DB42-4077-8C51-EF888BCA8FCB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Pérdida: 0,07</a:t>
          </a:r>
        </a:p>
      </dgm:t>
    </dgm:pt>
    <dgm:pt modelId="{CC557838-5C58-4B02-AFE1-AC06162DFEB4}" type="parTrans" cxnId="{0ECA52EA-F0D8-476C-BBC8-7D866FBBB0B4}">
      <dgm:prSet/>
      <dgm:spPr/>
      <dgm:t>
        <a:bodyPr/>
        <a:lstStyle/>
        <a:p>
          <a:endParaRPr lang="es-ES"/>
        </a:p>
      </dgm:t>
    </dgm:pt>
    <dgm:pt modelId="{005B52D5-D343-4B99-A991-7442E06ACE63}" type="sibTrans" cxnId="{0ECA52EA-F0D8-476C-BBC8-7D866FBBB0B4}">
      <dgm:prSet/>
      <dgm:spPr/>
      <dgm:t>
        <a:bodyPr/>
        <a:lstStyle/>
        <a:p>
          <a:endParaRPr lang="es-ES"/>
        </a:p>
      </dgm:t>
    </dgm:pt>
    <dgm:pt modelId="{E44CC20F-51DD-4121-98FC-93D505F06D54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 err="1"/>
            <a:t>MIoU</a:t>
          </a:r>
          <a:r>
            <a:rPr lang="es-ES" dirty="0"/>
            <a:t>: 69</a:t>
          </a:r>
        </a:p>
      </dgm:t>
    </dgm:pt>
    <dgm:pt modelId="{6E9FF2A7-C27B-4984-8B59-56BA460B5636}" type="parTrans" cxnId="{B1986AD2-F0D1-47B2-9DC5-70077085F7B1}">
      <dgm:prSet/>
      <dgm:spPr/>
      <dgm:t>
        <a:bodyPr/>
        <a:lstStyle/>
        <a:p>
          <a:endParaRPr lang="es-ES"/>
        </a:p>
      </dgm:t>
    </dgm:pt>
    <dgm:pt modelId="{B3D21B23-2C7C-4501-B112-AF0F959146CA}" type="sibTrans" cxnId="{B1986AD2-F0D1-47B2-9DC5-70077085F7B1}">
      <dgm:prSet/>
      <dgm:spPr/>
      <dgm:t>
        <a:bodyPr/>
        <a:lstStyle/>
        <a:p>
          <a:endParaRPr lang="es-ES"/>
        </a:p>
      </dgm:t>
    </dgm:pt>
    <dgm:pt modelId="{69467611-8F38-43D4-BE89-FF92E67111D9}">
      <dgm:prSet phldrT="[Texto]"/>
      <dgm:spPr>
        <a:solidFill>
          <a:srgbClr val="5EC0CA"/>
        </a:solidFill>
        <a:ln>
          <a:solidFill>
            <a:srgbClr val="5EC0CA"/>
          </a:solidFill>
        </a:ln>
      </dgm:spPr>
      <dgm:t>
        <a:bodyPr/>
        <a:lstStyle/>
        <a:p>
          <a:r>
            <a:rPr lang="es-ES" dirty="0">
              <a:solidFill>
                <a:sysClr val="windowText" lastClr="000000"/>
              </a:solidFill>
            </a:rPr>
            <a:t>Fine-</a:t>
          </a:r>
          <a:r>
            <a:rPr lang="es-ES" dirty="0" err="1">
              <a:solidFill>
                <a:sysClr val="windowText" lastClr="000000"/>
              </a:solidFill>
            </a:rPr>
            <a:t>tunning</a:t>
          </a:r>
          <a:endParaRPr lang="es-ES" dirty="0">
            <a:solidFill>
              <a:sysClr val="windowText" lastClr="000000"/>
            </a:solidFill>
          </a:endParaRPr>
        </a:p>
      </dgm:t>
    </dgm:pt>
    <dgm:pt modelId="{F13597C9-3990-4AA7-A13A-1D32B78A27E9}" type="parTrans" cxnId="{6938F594-3545-4F28-AC71-8ACBF8507E6C}">
      <dgm:prSet/>
      <dgm:spPr/>
      <dgm:t>
        <a:bodyPr/>
        <a:lstStyle/>
        <a:p>
          <a:endParaRPr lang="es-ES"/>
        </a:p>
      </dgm:t>
    </dgm:pt>
    <dgm:pt modelId="{B51B3C9D-7D8C-4A3A-86C0-CDED497CBE96}" type="sibTrans" cxnId="{6938F594-3545-4F28-AC71-8ACBF8507E6C}">
      <dgm:prSet/>
      <dgm:spPr/>
      <dgm:t>
        <a:bodyPr/>
        <a:lstStyle/>
        <a:p>
          <a:endParaRPr lang="es-ES"/>
        </a:p>
      </dgm:t>
    </dgm:pt>
    <dgm:pt modelId="{53A5451E-5ADB-4040-8C89-DCC800DB4442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Pérdida: 0,12</a:t>
          </a:r>
        </a:p>
      </dgm:t>
    </dgm:pt>
    <dgm:pt modelId="{CD85DCA3-3C81-44F4-934E-A39BA5D1D2B5}" type="parTrans" cxnId="{EE34A019-C9BB-4FFE-9963-73E748958BBF}">
      <dgm:prSet/>
      <dgm:spPr/>
      <dgm:t>
        <a:bodyPr/>
        <a:lstStyle/>
        <a:p>
          <a:endParaRPr lang="es-ES"/>
        </a:p>
      </dgm:t>
    </dgm:pt>
    <dgm:pt modelId="{483AC408-4E8A-4C7C-97FA-8F2888E85427}" type="sibTrans" cxnId="{EE34A019-C9BB-4FFE-9963-73E748958BBF}">
      <dgm:prSet/>
      <dgm:spPr/>
      <dgm:t>
        <a:bodyPr/>
        <a:lstStyle/>
        <a:p>
          <a:endParaRPr lang="es-ES"/>
        </a:p>
      </dgm:t>
    </dgm:pt>
    <dgm:pt modelId="{FDB18B5D-6097-42DC-B75A-932FA9334F8C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 err="1"/>
            <a:t>MIoU</a:t>
          </a:r>
          <a:r>
            <a:rPr lang="es-ES" dirty="0"/>
            <a:t>: 71</a:t>
          </a:r>
        </a:p>
      </dgm:t>
    </dgm:pt>
    <dgm:pt modelId="{62C648F8-B3DD-4963-A6B8-20445594F208}" type="parTrans" cxnId="{FC05E836-A333-483F-877C-32FAC06AB056}">
      <dgm:prSet/>
      <dgm:spPr/>
      <dgm:t>
        <a:bodyPr/>
        <a:lstStyle/>
        <a:p>
          <a:endParaRPr lang="es-ES"/>
        </a:p>
      </dgm:t>
    </dgm:pt>
    <dgm:pt modelId="{FE461150-D95F-41FB-96D3-156C640C0637}" type="sibTrans" cxnId="{FC05E836-A333-483F-877C-32FAC06AB056}">
      <dgm:prSet/>
      <dgm:spPr/>
      <dgm:t>
        <a:bodyPr/>
        <a:lstStyle/>
        <a:p>
          <a:endParaRPr lang="es-ES"/>
        </a:p>
      </dgm:t>
    </dgm:pt>
    <dgm:pt modelId="{F71B755A-EC40-42F8-99F2-D9E3CFAD4C79}">
      <dgm:prSet phldrT="[Texto]"/>
      <dgm:spPr>
        <a:solidFill>
          <a:srgbClr val="6287A2"/>
        </a:solidFill>
        <a:ln>
          <a:solidFill>
            <a:srgbClr val="6287A2"/>
          </a:solidFill>
        </a:ln>
      </dgm:spPr>
      <dgm:t>
        <a:bodyPr/>
        <a:lstStyle/>
        <a:p>
          <a:r>
            <a:rPr lang="es-ES" dirty="0">
              <a:solidFill>
                <a:sysClr val="windowText" lastClr="000000"/>
              </a:solidFill>
            </a:rPr>
            <a:t>Entrenamiento del </a:t>
          </a:r>
          <a:r>
            <a:rPr lang="es-ES" dirty="0" err="1">
              <a:solidFill>
                <a:sysClr val="windowText" lastClr="000000"/>
              </a:solidFill>
            </a:rPr>
            <a:t>decoder</a:t>
          </a:r>
          <a:r>
            <a:rPr lang="es-ES" dirty="0">
              <a:solidFill>
                <a:sysClr val="windowText" lastClr="000000"/>
              </a:solidFill>
            </a:rPr>
            <a:t> completo</a:t>
          </a:r>
        </a:p>
      </dgm:t>
    </dgm:pt>
    <dgm:pt modelId="{75327B9A-2F4B-44E5-9061-247E88D32F2C}" type="parTrans" cxnId="{EFE9F554-8355-4E74-B1CE-F0F66E6FFC02}">
      <dgm:prSet/>
      <dgm:spPr/>
      <dgm:t>
        <a:bodyPr/>
        <a:lstStyle/>
        <a:p>
          <a:endParaRPr lang="es-ES"/>
        </a:p>
      </dgm:t>
    </dgm:pt>
    <dgm:pt modelId="{B047244F-1A14-4D64-AA17-83973F4C69B1}" type="sibTrans" cxnId="{EFE9F554-8355-4E74-B1CE-F0F66E6FFC02}">
      <dgm:prSet/>
      <dgm:spPr/>
      <dgm:t>
        <a:bodyPr/>
        <a:lstStyle/>
        <a:p>
          <a:endParaRPr lang="es-ES"/>
        </a:p>
      </dgm:t>
    </dgm:pt>
    <dgm:pt modelId="{F9F02050-95AC-4880-84C1-01743DA8968B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Pérdida: 0,12</a:t>
          </a:r>
        </a:p>
      </dgm:t>
    </dgm:pt>
    <dgm:pt modelId="{44BB2094-AE7D-4DFE-A2A9-283D5013CBFC}" type="parTrans" cxnId="{4880FB65-85BE-455F-95B1-432DF35753C0}">
      <dgm:prSet/>
      <dgm:spPr/>
      <dgm:t>
        <a:bodyPr/>
        <a:lstStyle/>
        <a:p>
          <a:endParaRPr lang="es-ES"/>
        </a:p>
      </dgm:t>
    </dgm:pt>
    <dgm:pt modelId="{AE17C4A5-FE2B-4BFA-95D2-572C57D2C409}" type="sibTrans" cxnId="{4880FB65-85BE-455F-95B1-432DF35753C0}">
      <dgm:prSet/>
      <dgm:spPr/>
      <dgm:t>
        <a:bodyPr/>
        <a:lstStyle/>
        <a:p>
          <a:endParaRPr lang="es-ES"/>
        </a:p>
      </dgm:t>
    </dgm:pt>
    <dgm:pt modelId="{BD92A4F0-0500-4BE1-98EC-F3A22EC3C915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 err="1"/>
            <a:t>MIoU</a:t>
          </a:r>
          <a:r>
            <a:rPr lang="es-ES" dirty="0"/>
            <a:t>: 66</a:t>
          </a:r>
        </a:p>
      </dgm:t>
    </dgm:pt>
    <dgm:pt modelId="{B9733FD2-43E4-42A5-8197-7BA2926D1D85}" type="parTrans" cxnId="{9B77A607-177A-4706-9DB5-7ADFFD9B57D2}">
      <dgm:prSet/>
      <dgm:spPr/>
      <dgm:t>
        <a:bodyPr/>
        <a:lstStyle/>
        <a:p>
          <a:endParaRPr lang="es-ES"/>
        </a:p>
      </dgm:t>
    </dgm:pt>
    <dgm:pt modelId="{D26E85F9-6BBD-4DB5-AA58-8481715193B9}" type="sibTrans" cxnId="{9B77A607-177A-4706-9DB5-7ADFFD9B57D2}">
      <dgm:prSet/>
      <dgm:spPr/>
      <dgm:t>
        <a:bodyPr/>
        <a:lstStyle/>
        <a:p>
          <a:endParaRPr lang="es-ES"/>
        </a:p>
      </dgm:t>
    </dgm:pt>
    <dgm:pt modelId="{44EB02A4-C994-457A-A8A7-5C956A6AFD88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Tiempo: 1.5 horas</a:t>
          </a:r>
        </a:p>
      </dgm:t>
    </dgm:pt>
    <dgm:pt modelId="{F114701E-8C49-43DD-831E-FB20C53AD9BB}" type="parTrans" cxnId="{97B9CF22-B767-4D78-A2ED-5EB9F985E190}">
      <dgm:prSet/>
      <dgm:spPr/>
      <dgm:t>
        <a:bodyPr/>
        <a:lstStyle/>
        <a:p>
          <a:endParaRPr lang="es-ES"/>
        </a:p>
      </dgm:t>
    </dgm:pt>
    <dgm:pt modelId="{641D0258-2880-4E7D-B9EA-A85A4E84F9A5}" type="sibTrans" cxnId="{97B9CF22-B767-4D78-A2ED-5EB9F985E190}">
      <dgm:prSet/>
      <dgm:spPr/>
      <dgm:t>
        <a:bodyPr/>
        <a:lstStyle/>
        <a:p>
          <a:endParaRPr lang="es-ES"/>
        </a:p>
      </dgm:t>
    </dgm:pt>
    <dgm:pt modelId="{E39D2C17-F87B-4167-A36D-9203790DBC07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Tiempo: 0.5 horas</a:t>
          </a:r>
        </a:p>
      </dgm:t>
    </dgm:pt>
    <dgm:pt modelId="{E8EFB601-07FA-43B3-9D1E-95DD664682E5}" type="parTrans" cxnId="{90848D83-25AF-4FFE-AD1F-F21C01505333}">
      <dgm:prSet/>
      <dgm:spPr/>
      <dgm:t>
        <a:bodyPr/>
        <a:lstStyle/>
        <a:p>
          <a:endParaRPr lang="es-ES"/>
        </a:p>
      </dgm:t>
    </dgm:pt>
    <dgm:pt modelId="{E5B3C5EC-A454-4CE5-A7DD-7CD684B683EB}" type="sibTrans" cxnId="{90848D83-25AF-4FFE-AD1F-F21C01505333}">
      <dgm:prSet/>
      <dgm:spPr/>
      <dgm:t>
        <a:bodyPr/>
        <a:lstStyle/>
        <a:p>
          <a:endParaRPr lang="es-ES"/>
        </a:p>
      </dgm:t>
    </dgm:pt>
    <dgm:pt modelId="{4D5B4AC6-5621-46CF-9075-C60DEEC56F32}">
      <dgm:prSet phldrT="[Texto]"/>
      <dgm:spPr>
        <a:solidFill>
          <a:schemeClr val="accent1">
            <a:lumMod val="20000"/>
            <a:lumOff val="80000"/>
            <a:alpha val="90000"/>
          </a:schemeClr>
        </a:solidFill>
        <a:ln>
          <a:solidFill>
            <a:schemeClr val="accent1">
              <a:lumMod val="20000"/>
              <a:lumOff val="80000"/>
              <a:alpha val="90000"/>
            </a:schemeClr>
          </a:solidFill>
        </a:ln>
      </dgm:spPr>
      <dgm:t>
        <a:bodyPr/>
        <a:lstStyle/>
        <a:p>
          <a:r>
            <a:rPr lang="es-ES" dirty="0"/>
            <a:t>Tiempo:1.7 horas</a:t>
          </a:r>
        </a:p>
      </dgm:t>
    </dgm:pt>
    <dgm:pt modelId="{3BDFEA5A-6BBB-4737-AC0A-BFBED9BAF569}" type="parTrans" cxnId="{5708A1C2-E3AA-4C65-A462-7BA3ABDFE99F}">
      <dgm:prSet/>
      <dgm:spPr/>
      <dgm:t>
        <a:bodyPr/>
        <a:lstStyle/>
        <a:p>
          <a:endParaRPr lang="es-ES"/>
        </a:p>
      </dgm:t>
    </dgm:pt>
    <dgm:pt modelId="{F26D3F0D-B704-4BEC-8C6C-84E99DE7695C}" type="sibTrans" cxnId="{5708A1C2-E3AA-4C65-A462-7BA3ABDFE99F}">
      <dgm:prSet/>
      <dgm:spPr/>
      <dgm:t>
        <a:bodyPr/>
        <a:lstStyle/>
        <a:p>
          <a:endParaRPr lang="es-ES"/>
        </a:p>
      </dgm:t>
    </dgm:pt>
    <dgm:pt modelId="{D0DBBFF3-68CC-4FE1-BE8E-21DD5A943AD6}" type="pres">
      <dgm:prSet presAssocID="{048DA477-AEA8-47F3-86EE-19D36D2B2B34}" presName="Name0" presStyleCnt="0">
        <dgm:presLayoutVars>
          <dgm:dir/>
          <dgm:animLvl val="lvl"/>
          <dgm:resizeHandles val="exact"/>
        </dgm:presLayoutVars>
      </dgm:prSet>
      <dgm:spPr/>
    </dgm:pt>
    <dgm:pt modelId="{E66E7C29-35BC-4722-B66A-1FAD9BD530E9}" type="pres">
      <dgm:prSet presAssocID="{07F9FDB7-8EF6-4F35-BFCB-E490C378383B}" presName="composite" presStyleCnt="0"/>
      <dgm:spPr/>
    </dgm:pt>
    <dgm:pt modelId="{257F5D7E-56FA-4F06-A343-C9CF3D3F6CCF}" type="pres">
      <dgm:prSet presAssocID="{07F9FDB7-8EF6-4F35-BFCB-E490C378383B}" presName="parTx" presStyleLbl="alignNode1" presStyleIdx="0" presStyleCnt="3" custLinFactNeighborX="-13981">
        <dgm:presLayoutVars>
          <dgm:chMax val="0"/>
          <dgm:chPref val="0"/>
          <dgm:bulletEnabled val="1"/>
        </dgm:presLayoutVars>
      </dgm:prSet>
      <dgm:spPr/>
    </dgm:pt>
    <dgm:pt modelId="{038D3C3D-46D4-4574-8F46-90BF8A5A1220}" type="pres">
      <dgm:prSet presAssocID="{07F9FDB7-8EF6-4F35-BFCB-E490C378383B}" presName="desTx" presStyleLbl="alignAccFollowNode1" presStyleIdx="0" presStyleCnt="3">
        <dgm:presLayoutVars>
          <dgm:bulletEnabled val="1"/>
        </dgm:presLayoutVars>
      </dgm:prSet>
      <dgm:spPr/>
    </dgm:pt>
    <dgm:pt modelId="{D95894FD-FF87-4791-8CD3-4DE766EEA8E5}" type="pres">
      <dgm:prSet presAssocID="{B17487EA-24D2-452F-AF9B-B8F278157801}" presName="space" presStyleCnt="0"/>
      <dgm:spPr/>
    </dgm:pt>
    <dgm:pt modelId="{07D97F12-0FED-464E-AD31-FCDB2445CDF8}" type="pres">
      <dgm:prSet presAssocID="{69467611-8F38-43D4-BE89-FF92E67111D9}" presName="composite" presStyleCnt="0"/>
      <dgm:spPr/>
    </dgm:pt>
    <dgm:pt modelId="{599CE649-72A6-4E51-A7E4-A53CD04F1416}" type="pres">
      <dgm:prSet presAssocID="{69467611-8F38-43D4-BE89-FF92E67111D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CF52C8E-C652-4ECA-825F-AB81728D1DD8}" type="pres">
      <dgm:prSet presAssocID="{69467611-8F38-43D4-BE89-FF92E67111D9}" presName="desTx" presStyleLbl="alignAccFollowNode1" presStyleIdx="1" presStyleCnt="3">
        <dgm:presLayoutVars>
          <dgm:bulletEnabled val="1"/>
        </dgm:presLayoutVars>
      </dgm:prSet>
      <dgm:spPr/>
    </dgm:pt>
    <dgm:pt modelId="{D2E98622-BCA0-45DE-B3B7-168C21AF630A}" type="pres">
      <dgm:prSet presAssocID="{B51B3C9D-7D8C-4A3A-86C0-CDED497CBE96}" presName="space" presStyleCnt="0"/>
      <dgm:spPr/>
    </dgm:pt>
    <dgm:pt modelId="{C9E14D0A-3291-4DDD-B278-13067448B6A4}" type="pres">
      <dgm:prSet presAssocID="{F71B755A-EC40-42F8-99F2-D9E3CFAD4C79}" presName="composite" presStyleCnt="0"/>
      <dgm:spPr/>
    </dgm:pt>
    <dgm:pt modelId="{601D3036-677D-44AD-B182-5282784B81FD}" type="pres">
      <dgm:prSet presAssocID="{F71B755A-EC40-42F8-99F2-D9E3CFAD4C7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4752C39-5074-4629-9B03-34CB4D42E498}" type="pres">
      <dgm:prSet presAssocID="{F71B755A-EC40-42F8-99F2-D9E3CFAD4C7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B5A9307-7650-45B0-81AC-86FD8B095D39}" type="presOf" srcId="{F9F02050-95AC-4880-84C1-01743DA8968B}" destId="{64752C39-5074-4629-9B03-34CB4D42E498}" srcOrd="0" destOrd="0" presId="urn:microsoft.com/office/officeart/2005/8/layout/hList1"/>
    <dgm:cxn modelId="{9B77A607-177A-4706-9DB5-7ADFFD9B57D2}" srcId="{F71B755A-EC40-42F8-99F2-D9E3CFAD4C79}" destId="{BD92A4F0-0500-4BE1-98EC-F3A22EC3C915}" srcOrd="1" destOrd="0" parTransId="{B9733FD2-43E4-42A5-8197-7BA2926D1D85}" sibTransId="{D26E85F9-6BBD-4DB5-AA58-8481715193B9}"/>
    <dgm:cxn modelId="{94072511-14B6-48E1-8106-E9BD8DB00C48}" type="presOf" srcId="{4D5B4AC6-5621-46CF-9075-C60DEEC56F32}" destId="{64752C39-5074-4629-9B03-34CB4D42E498}" srcOrd="0" destOrd="2" presId="urn:microsoft.com/office/officeart/2005/8/layout/hList1"/>
    <dgm:cxn modelId="{EE34A019-C9BB-4FFE-9963-73E748958BBF}" srcId="{69467611-8F38-43D4-BE89-FF92E67111D9}" destId="{53A5451E-5ADB-4040-8C89-DCC800DB4442}" srcOrd="0" destOrd="0" parTransId="{CD85DCA3-3C81-44F4-934E-A39BA5D1D2B5}" sibTransId="{483AC408-4E8A-4C7C-97FA-8F2888E85427}"/>
    <dgm:cxn modelId="{97B9CF22-B767-4D78-A2ED-5EB9F985E190}" srcId="{07F9FDB7-8EF6-4F35-BFCB-E490C378383B}" destId="{44EB02A4-C994-457A-A8A7-5C956A6AFD88}" srcOrd="2" destOrd="0" parTransId="{F114701E-8C49-43DD-831E-FB20C53AD9BB}" sibTransId="{641D0258-2880-4E7D-B9EA-A85A4E84F9A5}"/>
    <dgm:cxn modelId="{88349B2E-705E-4648-9971-891E026FFBC7}" type="presOf" srcId="{5889AAEE-DB42-4077-8C51-EF888BCA8FCB}" destId="{038D3C3D-46D4-4574-8F46-90BF8A5A1220}" srcOrd="0" destOrd="0" presId="urn:microsoft.com/office/officeart/2005/8/layout/hList1"/>
    <dgm:cxn modelId="{FC05E836-A333-483F-877C-32FAC06AB056}" srcId="{69467611-8F38-43D4-BE89-FF92E67111D9}" destId="{FDB18B5D-6097-42DC-B75A-932FA9334F8C}" srcOrd="1" destOrd="0" parTransId="{62C648F8-B3DD-4963-A6B8-20445594F208}" sibTransId="{FE461150-D95F-41FB-96D3-156C640C0637}"/>
    <dgm:cxn modelId="{ED862F3B-DA16-47FD-BC53-0164D53C95EF}" type="presOf" srcId="{FDB18B5D-6097-42DC-B75A-932FA9334F8C}" destId="{4CF52C8E-C652-4ECA-825F-AB81728D1DD8}" srcOrd="0" destOrd="1" presId="urn:microsoft.com/office/officeart/2005/8/layout/hList1"/>
    <dgm:cxn modelId="{6A2CF15E-10A4-4519-BE02-8C94BB48FD16}" type="presOf" srcId="{E44CC20F-51DD-4121-98FC-93D505F06D54}" destId="{038D3C3D-46D4-4574-8F46-90BF8A5A1220}" srcOrd="0" destOrd="1" presId="urn:microsoft.com/office/officeart/2005/8/layout/hList1"/>
    <dgm:cxn modelId="{DA062442-3997-40D4-A9CE-904F7A31A8EE}" type="presOf" srcId="{53A5451E-5ADB-4040-8C89-DCC800DB4442}" destId="{4CF52C8E-C652-4ECA-825F-AB81728D1DD8}" srcOrd="0" destOrd="0" presId="urn:microsoft.com/office/officeart/2005/8/layout/hList1"/>
    <dgm:cxn modelId="{BF6E3B44-2FA8-47CA-8290-4E0C0888233E}" type="presOf" srcId="{44EB02A4-C994-457A-A8A7-5C956A6AFD88}" destId="{038D3C3D-46D4-4574-8F46-90BF8A5A1220}" srcOrd="0" destOrd="2" presId="urn:microsoft.com/office/officeart/2005/8/layout/hList1"/>
    <dgm:cxn modelId="{4880FB65-85BE-455F-95B1-432DF35753C0}" srcId="{F71B755A-EC40-42F8-99F2-D9E3CFAD4C79}" destId="{F9F02050-95AC-4880-84C1-01743DA8968B}" srcOrd="0" destOrd="0" parTransId="{44BB2094-AE7D-4DFE-A2A9-283D5013CBFC}" sibTransId="{AE17C4A5-FE2B-4BFA-95D2-572C57D2C409}"/>
    <dgm:cxn modelId="{D1428C50-A20B-41A5-A6AC-3848AFC17990}" type="presOf" srcId="{E39D2C17-F87B-4167-A36D-9203790DBC07}" destId="{4CF52C8E-C652-4ECA-825F-AB81728D1DD8}" srcOrd="0" destOrd="2" presId="urn:microsoft.com/office/officeart/2005/8/layout/hList1"/>
    <dgm:cxn modelId="{7CDEFD73-EE36-4293-A5C2-4894551013D4}" type="presOf" srcId="{048DA477-AEA8-47F3-86EE-19D36D2B2B34}" destId="{D0DBBFF3-68CC-4FE1-BE8E-21DD5A943AD6}" srcOrd="0" destOrd="0" presId="urn:microsoft.com/office/officeart/2005/8/layout/hList1"/>
    <dgm:cxn modelId="{EFE9F554-8355-4E74-B1CE-F0F66E6FFC02}" srcId="{048DA477-AEA8-47F3-86EE-19D36D2B2B34}" destId="{F71B755A-EC40-42F8-99F2-D9E3CFAD4C79}" srcOrd="2" destOrd="0" parTransId="{75327B9A-2F4B-44E5-9061-247E88D32F2C}" sibTransId="{B047244F-1A14-4D64-AA17-83973F4C69B1}"/>
    <dgm:cxn modelId="{90848D83-25AF-4FFE-AD1F-F21C01505333}" srcId="{69467611-8F38-43D4-BE89-FF92E67111D9}" destId="{E39D2C17-F87B-4167-A36D-9203790DBC07}" srcOrd="2" destOrd="0" parTransId="{E8EFB601-07FA-43B3-9D1E-95DD664682E5}" sibTransId="{E5B3C5EC-A454-4CE5-A7DD-7CD684B683EB}"/>
    <dgm:cxn modelId="{7081DB88-3539-4F1D-A36D-5BFA46963733}" type="presOf" srcId="{69467611-8F38-43D4-BE89-FF92E67111D9}" destId="{599CE649-72A6-4E51-A7E4-A53CD04F1416}" srcOrd="0" destOrd="0" presId="urn:microsoft.com/office/officeart/2005/8/layout/hList1"/>
    <dgm:cxn modelId="{6938F594-3545-4F28-AC71-8ACBF8507E6C}" srcId="{048DA477-AEA8-47F3-86EE-19D36D2B2B34}" destId="{69467611-8F38-43D4-BE89-FF92E67111D9}" srcOrd="1" destOrd="0" parTransId="{F13597C9-3990-4AA7-A13A-1D32B78A27E9}" sibTransId="{B51B3C9D-7D8C-4A3A-86C0-CDED497CBE96}"/>
    <dgm:cxn modelId="{FFB247A5-694C-4D58-A6B2-D2177F572B0B}" type="presOf" srcId="{F71B755A-EC40-42F8-99F2-D9E3CFAD4C79}" destId="{601D3036-677D-44AD-B182-5282784B81FD}" srcOrd="0" destOrd="0" presId="urn:microsoft.com/office/officeart/2005/8/layout/hList1"/>
    <dgm:cxn modelId="{DC59EABC-3DE3-4642-865B-2789EBA94A52}" type="presOf" srcId="{BD92A4F0-0500-4BE1-98EC-F3A22EC3C915}" destId="{64752C39-5074-4629-9B03-34CB4D42E498}" srcOrd="0" destOrd="1" presId="urn:microsoft.com/office/officeart/2005/8/layout/hList1"/>
    <dgm:cxn modelId="{5708A1C2-E3AA-4C65-A462-7BA3ABDFE99F}" srcId="{F71B755A-EC40-42F8-99F2-D9E3CFAD4C79}" destId="{4D5B4AC6-5621-46CF-9075-C60DEEC56F32}" srcOrd="2" destOrd="0" parTransId="{3BDFEA5A-6BBB-4737-AC0A-BFBED9BAF569}" sibTransId="{F26D3F0D-B704-4BEC-8C6C-84E99DE7695C}"/>
    <dgm:cxn modelId="{61194CC9-90FE-4F9D-A349-75FA1220AB46}" srcId="{048DA477-AEA8-47F3-86EE-19D36D2B2B34}" destId="{07F9FDB7-8EF6-4F35-BFCB-E490C378383B}" srcOrd="0" destOrd="0" parTransId="{1EB3C16D-C253-4895-AF57-F535CDC03C75}" sibTransId="{B17487EA-24D2-452F-AF9B-B8F278157801}"/>
    <dgm:cxn modelId="{B1986AD2-F0D1-47B2-9DC5-70077085F7B1}" srcId="{07F9FDB7-8EF6-4F35-BFCB-E490C378383B}" destId="{E44CC20F-51DD-4121-98FC-93D505F06D54}" srcOrd="1" destOrd="0" parTransId="{6E9FF2A7-C27B-4984-8B59-56BA460B5636}" sibTransId="{B3D21B23-2C7C-4501-B112-AF0F959146CA}"/>
    <dgm:cxn modelId="{0ECA52EA-F0D8-476C-BBC8-7D866FBBB0B4}" srcId="{07F9FDB7-8EF6-4F35-BFCB-E490C378383B}" destId="{5889AAEE-DB42-4077-8C51-EF888BCA8FCB}" srcOrd="0" destOrd="0" parTransId="{CC557838-5C58-4B02-AFE1-AC06162DFEB4}" sibTransId="{005B52D5-D343-4B99-A991-7442E06ACE63}"/>
    <dgm:cxn modelId="{81B5EDF8-8059-40AE-9836-9A54E373EE5D}" type="presOf" srcId="{07F9FDB7-8EF6-4F35-BFCB-E490C378383B}" destId="{257F5D7E-56FA-4F06-A343-C9CF3D3F6CCF}" srcOrd="0" destOrd="0" presId="urn:microsoft.com/office/officeart/2005/8/layout/hList1"/>
    <dgm:cxn modelId="{862E3990-C1B7-47D4-8753-D261FD1D4562}" type="presParOf" srcId="{D0DBBFF3-68CC-4FE1-BE8E-21DD5A943AD6}" destId="{E66E7C29-35BC-4722-B66A-1FAD9BD530E9}" srcOrd="0" destOrd="0" presId="urn:microsoft.com/office/officeart/2005/8/layout/hList1"/>
    <dgm:cxn modelId="{8798C7C2-C841-4A7F-A222-4BB87B7E4896}" type="presParOf" srcId="{E66E7C29-35BC-4722-B66A-1FAD9BD530E9}" destId="{257F5D7E-56FA-4F06-A343-C9CF3D3F6CCF}" srcOrd="0" destOrd="0" presId="urn:microsoft.com/office/officeart/2005/8/layout/hList1"/>
    <dgm:cxn modelId="{066446A4-BD79-4E4F-AC60-1D2CA9F88A46}" type="presParOf" srcId="{E66E7C29-35BC-4722-B66A-1FAD9BD530E9}" destId="{038D3C3D-46D4-4574-8F46-90BF8A5A1220}" srcOrd="1" destOrd="0" presId="urn:microsoft.com/office/officeart/2005/8/layout/hList1"/>
    <dgm:cxn modelId="{F83DECE5-CE01-4286-9F93-34EC79681A6A}" type="presParOf" srcId="{D0DBBFF3-68CC-4FE1-BE8E-21DD5A943AD6}" destId="{D95894FD-FF87-4791-8CD3-4DE766EEA8E5}" srcOrd="1" destOrd="0" presId="urn:microsoft.com/office/officeart/2005/8/layout/hList1"/>
    <dgm:cxn modelId="{1E62D192-E2AA-4846-8173-C026331AF76D}" type="presParOf" srcId="{D0DBBFF3-68CC-4FE1-BE8E-21DD5A943AD6}" destId="{07D97F12-0FED-464E-AD31-FCDB2445CDF8}" srcOrd="2" destOrd="0" presId="urn:microsoft.com/office/officeart/2005/8/layout/hList1"/>
    <dgm:cxn modelId="{F8DAEED4-15BF-458B-8D88-DA98C243705C}" type="presParOf" srcId="{07D97F12-0FED-464E-AD31-FCDB2445CDF8}" destId="{599CE649-72A6-4E51-A7E4-A53CD04F1416}" srcOrd="0" destOrd="0" presId="urn:microsoft.com/office/officeart/2005/8/layout/hList1"/>
    <dgm:cxn modelId="{10B202F0-0476-45AC-AD48-DC984C296194}" type="presParOf" srcId="{07D97F12-0FED-464E-AD31-FCDB2445CDF8}" destId="{4CF52C8E-C652-4ECA-825F-AB81728D1DD8}" srcOrd="1" destOrd="0" presId="urn:microsoft.com/office/officeart/2005/8/layout/hList1"/>
    <dgm:cxn modelId="{C00C0AB5-A46A-43D9-92E5-84BE802CA034}" type="presParOf" srcId="{D0DBBFF3-68CC-4FE1-BE8E-21DD5A943AD6}" destId="{D2E98622-BCA0-45DE-B3B7-168C21AF630A}" srcOrd="3" destOrd="0" presId="urn:microsoft.com/office/officeart/2005/8/layout/hList1"/>
    <dgm:cxn modelId="{930856B6-2DE7-40CF-8696-5E5ADF83FB85}" type="presParOf" srcId="{D0DBBFF3-68CC-4FE1-BE8E-21DD5A943AD6}" destId="{C9E14D0A-3291-4DDD-B278-13067448B6A4}" srcOrd="4" destOrd="0" presId="urn:microsoft.com/office/officeart/2005/8/layout/hList1"/>
    <dgm:cxn modelId="{8645A397-07F0-49CB-A807-030D70994697}" type="presParOf" srcId="{C9E14D0A-3291-4DDD-B278-13067448B6A4}" destId="{601D3036-677D-44AD-B182-5282784B81FD}" srcOrd="0" destOrd="0" presId="urn:microsoft.com/office/officeart/2005/8/layout/hList1"/>
    <dgm:cxn modelId="{C6862FB1-6DA8-48B7-9C17-7D2D2AEA9212}" type="presParOf" srcId="{C9E14D0A-3291-4DDD-B278-13067448B6A4}" destId="{64752C39-5074-4629-9B03-34CB4D42E4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F5D7E-56FA-4F06-A343-C9CF3D3F6CCF}">
      <dsp:nvSpPr>
        <dsp:cNvPr id="0" name=""/>
        <dsp:cNvSpPr/>
      </dsp:nvSpPr>
      <dsp:spPr>
        <a:xfrm>
          <a:off x="0" y="864358"/>
          <a:ext cx="2476500" cy="962887"/>
        </a:xfrm>
        <a:prstGeom prst="rect">
          <a:avLst/>
        </a:prstGeom>
        <a:solidFill>
          <a:srgbClr val="80C8BC"/>
        </a:solidFill>
        <a:ln w="12700" cap="flat" cmpd="sng" algn="ctr">
          <a:solidFill>
            <a:srgbClr val="5EC0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ysClr val="windowText" lastClr="000000"/>
              </a:solidFill>
            </a:rPr>
            <a:t>Entrenamiento de las dos últimas capas del </a:t>
          </a:r>
          <a:r>
            <a:rPr lang="es-ES" sz="1900" kern="1200" dirty="0" err="1">
              <a:solidFill>
                <a:sysClr val="windowText" lastClr="000000"/>
              </a:solidFill>
            </a:rPr>
            <a:t>decoder</a:t>
          </a:r>
          <a:endParaRPr lang="es-ES" sz="1900" kern="1200" dirty="0">
            <a:solidFill>
              <a:sysClr val="windowText" lastClr="000000"/>
            </a:solidFill>
          </a:endParaRPr>
        </a:p>
      </dsp:txBody>
      <dsp:txXfrm>
        <a:off x="0" y="864358"/>
        <a:ext cx="2476500" cy="962887"/>
      </dsp:txXfrm>
    </dsp:sp>
    <dsp:sp modelId="{038D3C3D-46D4-4574-8F46-90BF8A5A1220}">
      <dsp:nvSpPr>
        <dsp:cNvPr id="0" name=""/>
        <dsp:cNvSpPr/>
      </dsp:nvSpPr>
      <dsp:spPr>
        <a:xfrm>
          <a:off x="2540" y="1827246"/>
          <a:ext cx="2476500" cy="114740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Pérdida: 0,07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MIoU</a:t>
          </a:r>
          <a:r>
            <a:rPr lang="es-ES" sz="1900" kern="1200" dirty="0"/>
            <a:t>: 69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Tiempo: 1.5 horas</a:t>
          </a:r>
        </a:p>
      </dsp:txBody>
      <dsp:txXfrm>
        <a:off x="2540" y="1827246"/>
        <a:ext cx="2476500" cy="1147409"/>
      </dsp:txXfrm>
    </dsp:sp>
    <dsp:sp modelId="{599CE649-72A6-4E51-A7E4-A53CD04F1416}">
      <dsp:nvSpPr>
        <dsp:cNvPr id="0" name=""/>
        <dsp:cNvSpPr/>
      </dsp:nvSpPr>
      <dsp:spPr>
        <a:xfrm>
          <a:off x="2825750" y="864358"/>
          <a:ext cx="2476500" cy="962887"/>
        </a:xfrm>
        <a:prstGeom prst="rect">
          <a:avLst/>
        </a:prstGeom>
        <a:solidFill>
          <a:srgbClr val="5EC0CA"/>
        </a:solidFill>
        <a:ln w="12700" cap="flat" cmpd="sng" algn="ctr">
          <a:solidFill>
            <a:srgbClr val="5EC0C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ysClr val="windowText" lastClr="000000"/>
              </a:solidFill>
            </a:rPr>
            <a:t>Fine-</a:t>
          </a:r>
          <a:r>
            <a:rPr lang="es-ES" sz="1900" kern="1200" dirty="0" err="1">
              <a:solidFill>
                <a:sysClr val="windowText" lastClr="000000"/>
              </a:solidFill>
            </a:rPr>
            <a:t>tunning</a:t>
          </a:r>
          <a:endParaRPr lang="es-ES" sz="1900" kern="1200" dirty="0">
            <a:solidFill>
              <a:sysClr val="windowText" lastClr="000000"/>
            </a:solidFill>
          </a:endParaRPr>
        </a:p>
      </dsp:txBody>
      <dsp:txXfrm>
        <a:off x="2825750" y="864358"/>
        <a:ext cx="2476500" cy="962887"/>
      </dsp:txXfrm>
    </dsp:sp>
    <dsp:sp modelId="{4CF52C8E-C652-4ECA-825F-AB81728D1DD8}">
      <dsp:nvSpPr>
        <dsp:cNvPr id="0" name=""/>
        <dsp:cNvSpPr/>
      </dsp:nvSpPr>
      <dsp:spPr>
        <a:xfrm>
          <a:off x="2825750" y="1827246"/>
          <a:ext cx="2476500" cy="114740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Pérdida: 0,12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MIoU</a:t>
          </a:r>
          <a:r>
            <a:rPr lang="es-ES" sz="1900" kern="1200" dirty="0"/>
            <a:t>: 71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Tiempo: 0.5 horas</a:t>
          </a:r>
        </a:p>
      </dsp:txBody>
      <dsp:txXfrm>
        <a:off x="2825750" y="1827246"/>
        <a:ext cx="2476500" cy="1147409"/>
      </dsp:txXfrm>
    </dsp:sp>
    <dsp:sp modelId="{601D3036-677D-44AD-B182-5282784B81FD}">
      <dsp:nvSpPr>
        <dsp:cNvPr id="0" name=""/>
        <dsp:cNvSpPr/>
      </dsp:nvSpPr>
      <dsp:spPr>
        <a:xfrm>
          <a:off x="5648960" y="864358"/>
          <a:ext cx="2476500" cy="962887"/>
        </a:xfrm>
        <a:prstGeom prst="rect">
          <a:avLst/>
        </a:prstGeom>
        <a:solidFill>
          <a:srgbClr val="6287A2"/>
        </a:solidFill>
        <a:ln w="12700" cap="flat" cmpd="sng" algn="ctr">
          <a:solidFill>
            <a:srgbClr val="6287A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>
              <a:solidFill>
                <a:sysClr val="windowText" lastClr="000000"/>
              </a:solidFill>
            </a:rPr>
            <a:t>Entrenamiento del </a:t>
          </a:r>
          <a:r>
            <a:rPr lang="es-ES" sz="1900" kern="1200" dirty="0" err="1">
              <a:solidFill>
                <a:sysClr val="windowText" lastClr="000000"/>
              </a:solidFill>
            </a:rPr>
            <a:t>decoder</a:t>
          </a:r>
          <a:r>
            <a:rPr lang="es-ES" sz="1900" kern="1200" dirty="0">
              <a:solidFill>
                <a:sysClr val="windowText" lastClr="000000"/>
              </a:solidFill>
            </a:rPr>
            <a:t> completo</a:t>
          </a:r>
        </a:p>
      </dsp:txBody>
      <dsp:txXfrm>
        <a:off x="5648960" y="864358"/>
        <a:ext cx="2476500" cy="962887"/>
      </dsp:txXfrm>
    </dsp:sp>
    <dsp:sp modelId="{64752C39-5074-4629-9B03-34CB4D42E498}">
      <dsp:nvSpPr>
        <dsp:cNvPr id="0" name=""/>
        <dsp:cNvSpPr/>
      </dsp:nvSpPr>
      <dsp:spPr>
        <a:xfrm>
          <a:off x="5648960" y="1827246"/>
          <a:ext cx="2476500" cy="1147409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lumMod val="20000"/>
              <a:lumOff val="8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Pérdida: 0,12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 err="1"/>
            <a:t>MIoU</a:t>
          </a:r>
          <a:r>
            <a:rPr lang="es-ES" sz="1900" kern="1200" dirty="0"/>
            <a:t>: 66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/>
            <a:t>Tiempo:1.7 horas</a:t>
          </a:r>
        </a:p>
      </dsp:txBody>
      <dsp:txXfrm>
        <a:off x="5648960" y="1827246"/>
        <a:ext cx="2476500" cy="114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F009A-93EB-4405-AC7B-1A05E23FFDD5}" type="datetimeFigureOut">
              <a:rPr lang="es-ES" smtClean="0"/>
              <a:t>25/11/2021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82960-8FC4-46C6-A642-AD63507AA3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828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E533F-EBA2-4E11-BF2F-1D9868B34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99F6E1-75B6-4613-8A5B-5974B6064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F001ED-C982-4E27-A09D-B9CB9373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AD765-F3BB-45F8-9CC6-4DE2EBC2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731683-7C5C-4B95-9DDF-FA603EA4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19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CACD1-7123-4964-9746-106F99C7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CAC4CE-6E22-4232-9DB6-3146D96E4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2E83D5-A26D-40DA-9DCA-B63D734D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9BB0A7-5AC8-4878-8BBC-57C230840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5B80E0-3EBC-4235-8E8C-E7FD8489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540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1FE14A-E9F1-4F6D-AB63-2E00C886B8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A60841-B9A8-4F18-927E-11E239FDD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51E78CE-1A0B-49A3-BB33-B951067F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CFDF0E-E8F5-4139-A85D-55969F61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B60788-DBBA-40AE-A784-22C60484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044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E17C3-3F1B-4B1D-9862-6FE91359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758301-0AB5-4216-808B-14324CBA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B28701-6850-406C-8BD4-0620D1B0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22BABF-3EBF-4439-BF9B-3010FB2C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55FA86-A608-4C44-A242-422C6D1C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3942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31562-C33C-4543-B4AF-EEBB46AF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365125"/>
            <a:ext cx="89154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780A2D-2E8E-448C-9920-DF6A7D3D9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825625"/>
            <a:ext cx="89154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E861AE1-6026-4339-8A7A-D1A6644F1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-3165763" y="3165763"/>
            <a:ext cx="6858001" cy="526475"/>
          </a:xfrm>
          <a:solidFill>
            <a:srgbClr val="002060"/>
          </a:solidFill>
          <a:ln>
            <a:solidFill>
              <a:srgbClr val="002060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7E4CF3-C91A-4F11-A090-F369E586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84200" cy="365125"/>
          </a:xfrm>
        </p:spPr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834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4F511-773F-425C-B8E2-B99E1E652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C046A6-1EA7-41A0-9629-FA4A44A93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312BC1-FAF3-49B8-A246-9D5C3787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9C7A1-9202-4EE1-82AF-97B8DE4D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75966F-52CE-4DF8-8FE4-B3223392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530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E79E4-EA2B-4FAB-9712-3F45EC14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3B5E47-9944-4CCF-99E9-5DED89DC0C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003C33-B3D1-4FFF-83E4-B4069091E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1A80DB-DF45-44BB-B246-71B3B9E5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17186D-A470-470B-B40C-A320FB1A2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C68B51-939D-46D3-8205-BA9F56FB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0359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E84C0-A3D5-478E-B382-3DC55E4D7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33F6BC-3744-4814-976D-A4EBCDABD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54731-6A62-49BF-8F11-FAC35C8AA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97BCB7-75A6-429F-AAB0-89C961452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E1CD34-17E4-4C06-B456-613CABB58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6CE8E9-46F5-483D-BC4E-02FF1C7F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EA7F63-AAF1-4A61-9E86-D8F4CDFA2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5BA50BE-E017-403C-B73C-A9993B74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4522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EEE7A-D9D9-4AA7-BB14-7EBCC0E7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FA32CB-87D5-4E65-AAB5-7FB0E872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91117A-007C-41E8-86B4-93AA590F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915089-0FEA-4A6D-B3FC-61568099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394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643C057-7D25-4BE6-B5DE-F78F948A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C127E79-F398-41DC-8072-281D9E6A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675166-BC5D-4C3E-8B92-A44EEE9C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83056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60B19-EF59-432B-BFD6-7E9B30A14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C73F3E-589F-4AA3-BF97-299FB28F4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885D8D-989C-4132-AB70-F6E56237B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84E72C-6188-4FEC-A825-22D01D28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87F7E7-66C2-45D5-93A0-1BD082572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C62755-1F22-4D1B-8C6C-E08D5334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96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EE39A-FBCA-457E-869F-23121325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E3A804-6F42-400E-823C-0C363B4B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31F2AC-65EB-444B-B89B-44DD38B1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14E9E8-ABAF-48C9-8E0F-83A8BF68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D302AC-B880-448F-B135-365CD0629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613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2D7EB-95C8-4733-BE1E-3058E00C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8AAD1AB-3EF9-4BE3-B6DC-0F1D76D31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A5FED0-4B48-401A-99C9-4275F4D3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EC7A8D5-483F-489E-9D6B-CC124B5E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AC9C58-785E-4179-A804-6B4223DE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739008-68D4-4F2C-9E2C-41033236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4252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B9D38-FC55-49AE-9595-DF3966E2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10092D-F60F-4364-9BEE-B7D5D0E1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13C1C-49DD-4A31-949F-D722BEA7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5FD5E5-B1FC-4CC9-86C6-FED24E51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209A7-F038-4FAF-9492-60E489A6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954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57F411-807D-4851-BD56-9536E490D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2DC231-5348-4141-BE08-304641276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5A27DE-9FCB-4808-998D-ECA49DCC8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A67527-C870-4C48-8E7B-EC4A9D627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91498A-1AA3-4432-A517-2BF4FFBF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835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398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3370B-D972-41D9-AE3F-5E448B762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B6B30DA-27E6-47EC-8F1B-AE432DDA5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074370-CF3D-4F4A-B926-A76BE10B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2F7580-6883-4999-B7E1-8B4D8D52F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B9D442-3C1D-44E0-80F4-0E131878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6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9109C-CDF1-400A-8650-85548C2F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3143C8-732B-48DC-81FB-77CCFCCF2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7142D0-CC0B-450F-81E4-E3DD974A6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D6CC551-B5B2-46C9-8035-63BDD1FB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0477AE-7FDE-4425-AEB3-9F62C4A7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88F4C3D-F5AB-472C-BBD0-676AA88C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54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B4AC6-55DF-4A42-9FD4-621F2D26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6BD9ED-A129-43D0-A1DD-E680B77BD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1AE8C6-A5CA-4C9B-B8EE-11973B13C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562B17-B8A1-49E1-8AC0-97BD36666F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BC7456D-0A78-4E9C-8B26-E157950CC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EA6934E-A097-4752-8BB9-89853269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D59212-75DF-4079-B4AB-16E98F23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8676DB-3FD3-42B4-83F2-FF3A6B4D9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12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2D6B9-595B-4735-8E23-FA95D1FF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44613F-39CB-4B4E-A587-0C79C098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475B51-9286-4AB6-BD96-DAC17776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20F61D-4CA1-4420-B71C-BD36AC16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68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3105072-A489-4CA6-8F53-C307A71B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1CC346-4B62-4D36-9871-7A5EFB9FD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DE60A8-EEF6-4187-A192-B79C9BF26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4645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03479-D629-47AA-973C-C9AC7DEC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C8323C-4670-4428-ABBE-7542DBBD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B1297B-63AF-4FF8-984A-E74BDB30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68CAC3-A02D-4DC4-9650-762E91BD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398387-6C15-4322-B5DD-3E576FE3F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56BB14-BE69-4747-B7F7-A8BCA946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961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191B8-074C-4E0C-83F8-FEF93A43B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12055C-67BD-43B5-8695-C1F88B625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6C2747-A46E-41D8-93AE-290FFFC17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FFBF70-207C-415B-A6CF-206C7112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488E63-D2BF-4990-B910-665FD9B0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2EF61E-551D-4FB6-95EF-764C45A5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323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497E12-8B52-4342-949D-B5771845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B70876-FE88-4B54-A863-588590F71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EF0C42-9C70-4B48-A5E0-267796BB39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9B585B-5B13-4A80-ABA8-CEEB40248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AEDD70-7F09-4181-94DD-01596480A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36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554715-4120-463F-977F-20A2E534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FCC03F-65C8-4B9F-B850-8E66FBE4D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9AC813-E5F9-4B54-8EA3-405055BEE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626487-DD40-40BF-BFBB-CD6FA11F4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588F6-DCB6-47A3-B980-7FA93AEC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5B1FB-EC45-42FE-BEC8-D3823E9FB82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388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jp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11" Type="http://schemas.openxmlformats.org/officeDocument/2006/relationships/image" Target="../media/image56.jpg"/><Relationship Id="rId5" Type="http://schemas.openxmlformats.org/officeDocument/2006/relationships/image" Target="../media/image51.png"/><Relationship Id="rId10" Type="http://schemas.openxmlformats.org/officeDocument/2006/relationships/image" Target="../media/image40.jpg"/><Relationship Id="rId4" Type="http://schemas.openxmlformats.org/officeDocument/2006/relationships/image" Target="../media/image14.png"/><Relationship Id="rId9" Type="http://schemas.openxmlformats.org/officeDocument/2006/relationships/image" Target="../media/image5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7" Type="http://schemas.openxmlformats.org/officeDocument/2006/relationships/image" Target="../media/image8.png"/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f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8E992BF-8294-4796-8FA4-73A0B2583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172" y="957692"/>
            <a:ext cx="2503764" cy="985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FDFC5F-CB2C-4C73-9622-8CD38D695F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64" y="957692"/>
            <a:ext cx="2968404" cy="9857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2A163EA-7162-403E-9374-A40309594E5B}"/>
              </a:ext>
            </a:extLst>
          </p:cNvPr>
          <p:cNvSpPr txBox="1"/>
          <p:nvPr/>
        </p:nvSpPr>
        <p:spPr>
          <a:xfrm>
            <a:off x="1931437" y="3429000"/>
            <a:ext cx="7809722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b="1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Detección multimodal de objetos mediante </a:t>
            </a:r>
            <a:r>
              <a:rPr lang="es-ES" sz="2400" b="1" dirty="0" err="1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deep-learning</a:t>
            </a:r>
            <a:r>
              <a:rPr lang="es-ES" sz="2400" b="1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 empleando la red </a:t>
            </a:r>
            <a:r>
              <a:rPr lang="es-ES" sz="2400" b="1" dirty="0" err="1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AdapNet</a:t>
            </a:r>
            <a:r>
              <a:rPr lang="es-ES" sz="2400" b="1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++ para fusión sensorial.</a:t>
            </a:r>
            <a:endParaRPr lang="es-ES" sz="2400" dirty="0">
              <a:effectLst/>
              <a:ea typeface="Calibri" panose="020F0502020204030204" pitchFamily="34" charset="0"/>
              <a:cs typeface="LMRomanM" panose="000005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BAE263-6D8F-4CE3-9D1B-F8047481D6EF}"/>
              </a:ext>
            </a:extLst>
          </p:cNvPr>
          <p:cNvSpPr txBox="1"/>
          <p:nvPr/>
        </p:nvSpPr>
        <p:spPr>
          <a:xfrm>
            <a:off x="2787521" y="260518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LMRomanM" panose="00000500000000000000" pitchFamily="2" charset="0"/>
              </a:rPr>
              <a:t>ESCUELA DE INGENIERÍAS INDUSTRIALES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D56584E-7B5F-407C-8134-3BA64B1A3D35}"/>
              </a:ext>
            </a:extLst>
          </p:cNvPr>
          <p:cNvSpPr txBox="1"/>
          <p:nvPr/>
        </p:nvSpPr>
        <p:spPr>
          <a:xfrm>
            <a:off x="1494064" y="4999213"/>
            <a:ext cx="6097554" cy="1169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ea typeface="Calibri" panose="020F0502020204030204" pitchFamily="34" charset="0"/>
                <a:cs typeface="LMRomanM" panose="00000500000000000000" pitchFamily="2" charset="0"/>
              </a:rPr>
              <a:t>Autor</a:t>
            </a:r>
            <a:r>
              <a:rPr lang="es-ES" dirty="0">
                <a:ea typeface="Calibri" panose="020F0502020204030204" pitchFamily="34" charset="0"/>
                <a:cs typeface="LMRomanM" panose="00000500000000000000" pitchFamily="2" charset="0"/>
              </a:rPr>
              <a:t> : Pablo Venema Rodríguez</a:t>
            </a:r>
            <a:endParaRPr lang="es-ES" sz="1800" dirty="0">
              <a:effectLst/>
              <a:ea typeface="Calibri" panose="020F0502020204030204" pitchFamily="34" charset="0"/>
              <a:cs typeface="LMRomanM" panose="00000500000000000000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Tutor </a:t>
            </a:r>
            <a:r>
              <a:rPr lang="es-ES" sz="1800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:</a:t>
            </a:r>
            <a:r>
              <a:rPr lang="es-ES" dirty="0">
                <a:ea typeface="Calibri" panose="020F0502020204030204" pitchFamily="34" charset="0"/>
                <a:cs typeface="LMRomanM" panose="00000500000000000000" pitchFamily="2" charset="0"/>
              </a:rPr>
              <a:t> </a:t>
            </a:r>
            <a:r>
              <a:rPr lang="es-ES" sz="1800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Ricardo Vázquez Martín.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Cotutor</a:t>
            </a:r>
            <a:r>
              <a:rPr lang="es-ES" sz="1800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 :</a:t>
            </a:r>
            <a:r>
              <a:rPr lang="es-ES" dirty="0">
                <a:ea typeface="Calibri" panose="020F0502020204030204" pitchFamily="34" charset="0"/>
                <a:cs typeface="LMRomanM" panose="00000500000000000000" pitchFamily="2" charset="0"/>
              </a:rPr>
              <a:t> </a:t>
            </a:r>
            <a:r>
              <a:rPr lang="es-ES" sz="1800" dirty="0">
                <a:effectLst/>
                <a:ea typeface="Calibri" panose="020F0502020204030204" pitchFamily="34" charset="0"/>
                <a:cs typeface="LMRomanM" panose="00000500000000000000" pitchFamily="2" charset="0"/>
              </a:rPr>
              <a:t>Andrés Manuel Salas Espinales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A5789D4A-B5A0-4E90-AE9B-46E68635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11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A6F39-E8BF-430E-9A4C-F2CC1502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3. Plan de trabajo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F9ED5A-6220-4C91-AB35-8D83DBA4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Plan de trabajo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3050C9B-491E-4127-B58D-382D84748C15}"/>
              </a:ext>
            </a:extLst>
          </p:cNvPr>
          <p:cNvSpPr txBox="1"/>
          <p:nvPr/>
        </p:nvSpPr>
        <p:spPr>
          <a:xfrm>
            <a:off x="4085487" y="3165392"/>
            <a:ext cx="146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662AD92-D398-4234-86C0-37894BF1C146}"/>
              </a:ext>
            </a:extLst>
          </p:cNvPr>
          <p:cNvSpPr txBox="1"/>
          <p:nvPr/>
        </p:nvSpPr>
        <p:spPr>
          <a:xfrm>
            <a:off x="7895487" y="3165392"/>
            <a:ext cx="1464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Fase 2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278A2E78-C093-4D7C-95B5-82683E79D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709518"/>
            <a:ext cx="11310705" cy="1844037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5E33407-3364-4F9A-9601-54B037882D10}"/>
              </a:ext>
            </a:extLst>
          </p:cNvPr>
          <p:cNvSpPr/>
          <p:nvPr/>
        </p:nvSpPr>
        <p:spPr>
          <a:xfrm>
            <a:off x="2334827" y="2791748"/>
            <a:ext cx="3761173" cy="172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D45593-B3AF-44ED-A146-9579C7EB6BA1}"/>
              </a:ext>
            </a:extLst>
          </p:cNvPr>
          <p:cNvSpPr/>
          <p:nvPr/>
        </p:nvSpPr>
        <p:spPr>
          <a:xfrm>
            <a:off x="6239552" y="2791748"/>
            <a:ext cx="5585504" cy="1722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B4BD535-D390-49D9-AAFB-F52A3113F7D0}"/>
              </a:ext>
            </a:extLst>
          </p:cNvPr>
          <p:cNvSpPr txBox="1"/>
          <p:nvPr/>
        </p:nvSpPr>
        <p:spPr>
          <a:xfrm>
            <a:off x="3446767" y="2394264"/>
            <a:ext cx="165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Dataset</a:t>
            </a:r>
            <a:r>
              <a:rPr lang="es-ES" dirty="0"/>
              <a:t> autores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8F87F6A-D606-404D-B9BC-49B8C52933FA}"/>
              </a:ext>
            </a:extLst>
          </p:cNvPr>
          <p:cNvSpPr txBox="1"/>
          <p:nvPr/>
        </p:nvSpPr>
        <p:spPr>
          <a:xfrm>
            <a:off x="7668014" y="2367154"/>
            <a:ext cx="191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Dataset</a:t>
            </a:r>
            <a:r>
              <a:rPr lang="es-ES" dirty="0"/>
              <a:t> UMA-SAR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747FC5-5165-4DA3-9E2F-E59EF9D0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10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C6080B-C448-415D-AE66-22A3CE5863F0}"/>
              </a:ext>
            </a:extLst>
          </p:cNvPr>
          <p:cNvSpPr txBox="1"/>
          <p:nvPr/>
        </p:nvSpPr>
        <p:spPr>
          <a:xfrm>
            <a:off x="3001992" y="4684143"/>
            <a:ext cx="2548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Modelo entrenado.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Dividir una de las clases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C1423A-460D-4990-8C84-0D8587DE3BDB}"/>
              </a:ext>
            </a:extLst>
          </p:cNvPr>
          <p:cNvSpPr txBox="1"/>
          <p:nvPr/>
        </p:nvSpPr>
        <p:spPr>
          <a:xfrm>
            <a:off x="6956165" y="4711253"/>
            <a:ext cx="25483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Modelos entrenados.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Estudio de una modalidad.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Dos modalidades.</a:t>
            </a:r>
          </a:p>
        </p:txBody>
      </p:sp>
    </p:spTree>
    <p:extLst>
      <p:ext uri="{BB962C8B-B14F-4D97-AF65-F5344CB8AC3E}">
        <p14:creationId xmlns:p14="http://schemas.microsoft.com/office/powerpoint/2010/main" val="2114716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8418E-AD82-42CD-AA8D-B15726A8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4. Transferencia de conocimiento partiendo del modelo de </a:t>
            </a:r>
            <a:r>
              <a:rPr lang="es-ES" sz="3200" dirty="0" err="1"/>
              <a:t>Cityscapes</a:t>
            </a:r>
            <a:endParaRPr lang="es-ES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0E6187-95E4-4E89-9611-0382694E6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2141537"/>
            <a:ext cx="8915400" cy="4351338"/>
          </a:xfrm>
        </p:spPr>
        <p:txBody>
          <a:bodyPr>
            <a:normAutofit/>
          </a:bodyPr>
          <a:lstStyle/>
          <a:p>
            <a:r>
              <a:rPr lang="es-ES" sz="2000" dirty="0"/>
              <a:t>Entornos urbanos.</a:t>
            </a:r>
          </a:p>
          <a:p>
            <a:r>
              <a:rPr lang="es-ES" sz="2000" dirty="0"/>
              <a:t>50 imágenes etiquetadas.</a:t>
            </a:r>
          </a:p>
          <a:p>
            <a:r>
              <a:rPr lang="es-ES" sz="2000" dirty="0"/>
              <a:t>Herramientas para preparación de imágenes.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92C2CC-9F47-46CC-8685-7DB85D6E4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 </a:t>
            </a:r>
            <a:r>
              <a:rPr lang="es-ES" sz="2300" dirty="0"/>
              <a:t>5. Transferencia de conocimiento partiendo del modelo de </a:t>
            </a:r>
            <a:r>
              <a:rPr lang="es-ES" sz="2300" dirty="0" err="1"/>
              <a:t>Cityscapes</a:t>
            </a:r>
            <a:endParaRPr lang="es-ES" sz="23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AADFD1-163C-45A9-A5AE-6969737B0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55"/>
          <a:stretch/>
        </p:blipFill>
        <p:spPr>
          <a:xfrm>
            <a:off x="910140" y="4317206"/>
            <a:ext cx="10371719" cy="1746243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757086-4648-4FBF-9F9E-AC80C98E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11</a:t>
            </a:fld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776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35963C-C454-4EBB-9453-AC6C189F75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/>
              <a:t> </a:t>
            </a:r>
            <a:r>
              <a:rPr lang="es-ES" sz="2800" dirty="0"/>
              <a:t>5. Transferencia de conocimiento partiendo del modelo de </a:t>
            </a:r>
            <a:r>
              <a:rPr lang="es-ES" sz="2800" dirty="0" err="1"/>
              <a:t>Cityscapes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0801FA-F88B-4A4F-B755-D2E74244E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51" y="1249426"/>
            <a:ext cx="4190891" cy="111642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44B5808-2158-4E3C-B7DD-A5BA34C3EEEE}"/>
              </a:ext>
            </a:extLst>
          </p:cNvPr>
          <p:cNvSpPr/>
          <p:nvPr/>
        </p:nvSpPr>
        <p:spPr>
          <a:xfrm>
            <a:off x="7221400" y="1241329"/>
            <a:ext cx="831542" cy="1124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6804891-EE19-47FF-B9AF-64ED7AE52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37" y="3527205"/>
            <a:ext cx="2634443" cy="2988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4212561-1057-445D-BCAC-3D1CB7D71463}"/>
              </a:ext>
            </a:extLst>
          </p:cNvPr>
          <p:cNvSpPr/>
          <p:nvPr/>
        </p:nvSpPr>
        <p:spPr>
          <a:xfrm>
            <a:off x="4687937" y="3183319"/>
            <a:ext cx="2634443" cy="2988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Repositorio en GitHub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7C7B3B6-009A-4E66-A663-353D43F8CD79}"/>
              </a:ext>
            </a:extLst>
          </p:cNvPr>
          <p:cNvSpPr txBox="1"/>
          <p:nvPr/>
        </p:nvSpPr>
        <p:spPr>
          <a:xfrm>
            <a:off x="6364209" y="4338581"/>
            <a:ext cx="2537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CreateTrainLabelsId.py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66B1509-AAFB-4389-92C7-410D00A77C69}"/>
              </a:ext>
            </a:extLst>
          </p:cNvPr>
          <p:cNvSpPr txBox="1"/>
          <p:nvPr/>
        </p:nvSpPr>
        <p:spPr>
          <a:xfrm>
            <a:off x="4318879" y="4338581"/>
            <a:ext cx="98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labels.py</a:t>
            </a:r>
          </a:p>
        </p:txBody>
      </p:sp>
      <p:sp>
        <p:nvSpPr>
          <p:cNvPr id="15" name="Abrir llave 14">
            <a:extLst>
              <a:ext uri="{FF2B5EF4-FFF2-40B4-BE49-F238E27FC236}">
                <a16:creationId xmlns:a16="http://schemas.microsoft.com/office/drawing/2014/main" id="{E6E96CA8-6464-45EE-846B-10DEB8DA7855}"/>
              </a:ext>
            </a:extLst>
          </p:cNvPr>
          <p:cNvSpPr/>
          <p:nvPr/>
        </p:nvSpPr>
        <p:spPr>
          <a:xfrm rot="5400000">
            <a:off x="5932805" y="2780873"/>
            <a:ext cx="267726" cy="2511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57C45964-ED69-47AA-A462-67657C147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53" y="5364306"/>
            <a:ext cx="2005434" cy="1002717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861D6B-62AB-4ABE-B4F0-04D7326C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12</a:t>
            </a:fld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0D16C29-AB5B-4766-8191-CE483416ED6F}"/>
              </a:ext>
            </a:extLst>
          </p:cNvPr>
          <p:cNvCxnSpPr/>
          <p:nvPr/>
        </p:nvCxnSpPr>
        <p:spPr>
          <a:xfrm>
            <a:off x="5993812" y="2620508"/>
            <a:ext cx="0" cy="4384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4E9B76F3-46CA-408D-91E6-D295CE833275}"/>
              </a:ext>
            </a:extLst>
          </p:cNvPr>
          <p:cNvCxnSpPr/>
          <p:nvPr/>
        </p:nvCxnSpPr>
        <p:spPr>
          <a:xfrm>
            <a:off x="5996486" y="4788866"/>
            <a:ext cx="0" cy="4384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a 8">
            <a:extLst>
              <a:ext uri="{FF2B5EF4-FFF2-40B4-BE49-F238E27FC236}">
                <a16:creationId xmlns:a16="http://schemas.microsoft.com/office/drawing/2014/main" id="{5ACF8803-D067-40EC-BCD0-BDB175C50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86095"/>
              </p:ext>
            </p:extLst>
          </p:nvPr>
        </p:nvGraphicFramePr>
        <p:xfrm>
          <a:off x="6627694" y="1725768"/>
          <a:ext cx="191189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1899">
                  <a:extLst>
                    <a:ext uri="{9D8B030D-6E8A-4147-A177-3AD203B41FA5}">
                      <a16:colId xmlns:a16="http://schemas.microsoft.com/office/drawing/2014/main" val="4122492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Tarea origen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51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Carretera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72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Acera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32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Vegetación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6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Peatón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07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Señal de tráfico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505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Edificio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282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Valla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Vehículo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17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Moto/Bicicleta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1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Cielo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708547"/>
                  </a:ext>
                </a:extLst>
              </a:tr>
            </a:tbl>
          </a:graphicData>
        </a:graphic>
      </p:graphicFrame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1CC0D36-2039-46D7-A755-C0F96235E08E}"/>
              </a:ext>
            </a:extLst>
          </p:cNvPr>
          <p:cNvCxnSpPr/>
          <p:nvPr/>
        </p:nvCxnSpPr>
        <p:spPr>
          <a:xfrm flipV="1">
            <a:off x="8539593" y="4259224"/>
            <a:ext cx="986147" cy="61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C0945518-3B74-4CCE-A454-52BF31430B0E}"/>
              </a:ext>
            </a:extLst>
          </p:cNvPr>
          <p:cNvCxnSpPr/>
          <p:nvPr/>
        </p:nvCxnSpPr>
        <p:spPr>
          <a:xfrm>
            <a:off x="8539593" y="4877642"/>
            <a:ext cx="992358" cy="57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745B975-B996-443A-962E-82BFCB59F290}"/>
              </a:ext>
            </a:extLst>
          </p:cNvPr>
          <p:cNvSpPr txBox="1"/>
          <p:nvPr/>
        </p:nvSpPr>
        <p:spPr>
          <a:xfrm>
            <a:off x="9650027" y="4074558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Coche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F0C4FF1-3B3F-4975-8021-23F34C3C3F4C}"/>
              </a:ext>
            </a:extLst>
          </p:cNvPr>
          <p:cNvSpPr txBox="1"/>
          <p:nvPr/>
        </p:nvSpPr>
        <p:spPr>
          <a:xfrm>
            <a:off x="9650026" y="5316127"/>
            <a:ext cx="179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Camión/Autobús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3A57985D-89F0-466D-8FA8-5E7FB0DC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606665"/>
            <a:ext cx="8915400" cy="1015101"/>
          </a:xfrm>
        </p:spPr>
        <p:txBody>
          <a:bodyPr>
            <a:normAutofit fontScale="90000"/>
          </a:bodyPr>
          <a:lstStyle/>
          <a:p>
            <a:r>
              <a:rPr lang="es-ES" sz="3100" dirty="0">
                <a:latin typeface="+mn-lt"/>
              </a:rPr>
              <a:t>Etiquetado de imágenes</a:t>
            </a:r>
            <a:br>
              <a:rPr lang="es-ES" sz="4400" b="1" dirty="0"/>
            </a:br>
            <a:endParaRPr lang="es-E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636DE61-E9C0-4345-BC63-B911F2CDF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78" y="1257523"/>
            <a:ext cx="4190891" cy="1116426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852AAE5D-1E24-4415-A618-42639A6033CE}"/>
              </a:ext>
            </a:extLst>
          </p:cNvPr>
          <p:cNvSpPr/>
          <p:nvPr/>
        </p:nvSpPr>
        <p:spPr>
          <a:xfrm>
            <a:off x="4671727" y="1249426"/>
            <a:ext cx="831542" cy="11245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F939B66-2425-465C-BABE-3E44BAFCB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64" y="3535302"/>
            <a:ext cx="2634443" cy="298814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6FC76A4-F690-4E6B-9DFE-2CC27D6416F9}"/>
              </a:ext>
            </a:extLst>
          </p:cNvPr>
          <p:cNvSpPr/>
          <p:nvPr/>
        </p:nvSpPr>
        <p:spPr>
          <a:xfrm>
            <a:off x="2138264" y="3191416"/>
            <a:ext cx="2634443" cy="2988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Repositorio en GitHub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C3FAB2A-D5C8-4EB3-A862-58C7B1606AB9}"/>
              </a:ext>
            </a:extLst>
          </p:cNvPr>
          <p:cNvSpPr txBox="1"/>
          <p:nvPr/>
        </p:nvSpPr>
        <p:spPr>
          <a:xfrm>
            <a:off x="3814536" y="4346678"/>
            <a:ext cx="2537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CreateTrainLabelsId.py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53C8309-E825-4D9A-8993-18E69C132498}"/>
              </a:ext>
            </a:extLst>
          </p:cNvPr>
          <p:cNvSpPr txBox="1"/>
          <p:nvPr/>
        </p:nvSpPr>
        <p:spPr>
          <a:xfrm>
            <a:off x="1769206" y="4346678"/>
            <a:ext cx="984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labels.py</a:t>
            </a:r>
          </a:p>
        </p:txBody>
      </p:sp>
      <p:sp>
        <p:nvSpPr>
          <p:cNvPr id="30" name="Abrir llave 29">
            <a:extLst>
              <a:ext uri="{FF2B5EF4-FFF2-40B4-BE49-F238E27FC236}">
                <a16:creationId xmlns:a16="http://schemas.microsoft.com/office/drawing/2014/main" id="{424AB181-B0C9-431D-9B9A-D3B7ED3EE691}"/>
              </a:ext>
            </a:extLst>
          </p:cNvPr>
          <p:cNvSpPr/>
          <p:nvPr/>
        </p:nvSpPr>
        <p:spPr>
          <a:xfrm rot="5400000">
            <a:off x="3383132" y="2788970"/>
            <a:ext cx="267726" cy="25114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011132CF-2BC1-45F3-90B5-95B759015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580" y="5372403"/>
            <a:ext cx="2005434" cy="1002717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CA1B9D07-209A-4F09-AFDA-3F85AE043CB0}"/>
              </a:ext>
            </a:extLst>
          </p:cNvPr>
          <p:cNvCxnSpPr/>
          <p:nvPr/>
        </p:nvCxnSpPr>
        <p:spPr>
          <a:xfrm>
            <a:off x="3444139" y="2628605"/>
            <a:ext cx="0" cy="4384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BFED0C94-72BA-433F-8E51-E576921966D4}"/>
              </a:ext>
            </a:extLst>
          </p:cNvPr>
          <p:cNvCxnSpPr/>
          <p:nvPr/>
        </p:nvCxnSpPr>
        <p:spPr>
          <a:xfrm>
            <a:off x="3446813" y="4796963"/>
            <a:ext cx="0" cy="43848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9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14" grpId="0"/>
      <p:bldP spid="15" grpId="0" animBg="1"/>
      <p:bldP spid="21" grpId="0"/>
      <p:bldP spid="22" grpId="0"/>
      <p:bldP spid="25" grpId="0" animBg="1"/>
      <p:bldP spid="27" grpId="0" animBg="1"/>
      <p:bldP spid="28" grpId="0"/>
      <p:bldP spid="29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82A1B9-109D-4D3D-BC41-D19AE4BAD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611443"/>
            <a:ext cx="891540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Preprocesamiento de las imágenes de </a:t>
            </a:r>
            <a:r>
              <a:rPr lang="es-ES" sz="2800" dirty="0" err="1"/>
              <a:t>Cityscapes</a:t>
            </a:r>
            <a:endParaRPr lang="es-ES" sz="2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dirty="0"/>
              <a:t>1. Mapa de color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DA3A88-622E-4811-AF78-139CD5395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2800" dirty="0"/>
              <a:t>5. Transferencia de conocimiento partiendo del modelo de </a:t>
            </a:r>
            <a:r>
              <a:rPr lang="es-ES" sz="2800" dirty="0" err="1"/>
              <a:t>Cityscapes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9ECCCC-6CA7-4340-9CBC-099AEA311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52" y="3429000"/>
            <a:ext cx="2388093" cy="11940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7F5CB2-5A37-48CE-9231-9F377C600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60" y="3429000"/>
            <a:ext cx="2388096" cy="11940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891CEE4-B83A-4D6D-8EA8-D6C32552E7D0}"/>
              </a:ext>
            </a:extLst>
          </p:cNvPr>
          <p:cNvSpPr/>
          <p:nvPr/>
        </p:nvSpPr>
        <p:spPr>
          <a:xfrm>
            <a:off x="3258103" y="4904542"/>
            <a:ext cx="2144697" cy="9854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Basic Depth </a:t>
            </a:r>
            <a:r>
              <a:rPr lang="es-ES" dirty="0" err="1"/>
              <a:t>completion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3199768-ABAC-48E3-BEC3-8905FC67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11" y="3429000"/>
            <a:ext cx="2388096" cy="1194048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3FEC3D-4347-42DD-8A32-5892E744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13</a:t>
            </a:fld>
            <a:endParaRPr lang="es-ES" b="1" dirty="0">
              <a:solidFill>
                <a:schemeClr val="bg1"/>
              </a:solidFill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164A935-9EB5-49B2-8946-E2845523D533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563645" y="4026024"/>
            <a:ext cx="1533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D5B7F82-B9B0-4D51-8858-B3A0DB878141}"/>
              </a:ext>
            </a:extLst>
          </p:cNvPr>
          <p:cNvCxnSpPr>
            <a:stCxn id="7" idx="3"/>
            <a:endCxn id="16" idx="1"/>
          </p:cNvCxnSpPr>
          <p:nvPr/>
        </p:nvCxnSpPr>
        <p:spPr>
          <a:xfrm>
            <a:off x="7485356" y="4026024"/>
            <a:ext cx="1589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61F6238-2BB8-404D-BCBC-4B4093E2A7C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4327815" y="4026024"/>
            <a:ext cx="2637" cy="878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85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344FBC-4F87-461B-AA26-92F8D3DF8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2800" dirty="0"/>
              <a:t>5. Transferencia de conocimiento partiendo del modelo de </a:t>
            </a:r>
            <a:r>
              <a:rPr lang="es-ES" sz="2800" dirty="0" err="1"/>
              <a:t>Cityscapes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2447476-D96D-4C67-B26A-F94815B8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82" y="3101004"/>
            <a:ext cx="8043225" cy="3391871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F2BB12-7E9E-4F5D-A6D5-672624D0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14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78DAE59-A399-4E70-B735-E29BD69A31E4}"/>
              </a:ext>
            </a:extLst>
          </p:cNvPr>
          <p:cNvSpPr/>
          <p:nvPr/>
        </p:nvSpPr>
        <p:spPr>
          <a:xfrm>
            <a:off x="5674977" y="4595973"/>
            <a:ext cx="864158" cy="2009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5A09948-4A59-4A9C-926E-49D9FE842798}"/>
              </a:ext>
            </a:extLst>
          </p:cNvPr>
          <p:cNvSpPr/>
          <p:nvPr/>
        </p:nvSpPr>
        <p:spPr>
          <a:xfrm>
            <a:off x="5383573" y="4595973"/>
            <a:ext cx="964642" cy="311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BB0F6E1-BFF7-4639-B897-E0085E56C935}"/>
              </a:ext>
            </a:extLst>
          </p:cNvPr>
          <p:cNvSpPr/>
          <p:nvPr/>
        </p:nvSpPr>
        <p:spPr>
          <a:xfrm>
            <a:off x="2832966" y="6274047"/>
            <a:ext cx="964642" cy="23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AFD8CB6-1FE3-4DA3-A2B8-D571190DBB79}"/>
              </a:ext>
            </a:extLst>
          </p:cNvPr>
          <p:cNvSpPr/>
          <p:nvPr/>
        </p:nvSpPr>
        <p:spPr>
          <a:xfrm>
            <a:off x="5383573" y="6275722"/>
            <a:ext cx="964642" cy="311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87988A-635F-4025-A1F3-601A732EFCB3}"/>
              </a:ext>
            </a:extLst>
          </p:cNvPr>
          <p:cNvSpPr/>
          <p:nvPr/>
        </p:nvSpPr>
        <p:spPr>
          <a:xfrm>
            <a:off x="8154629" y="6274047"/>
            <a:ext cx="964642" cy="311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F1A5DC-B62A-402F-93A5-38459444A7D9}"/>
              </a:ext>
            </a:extLst>
          </p:cNvPr>
          <p:cNvSpPr txBox="1"/>
          <p:nvPr/>
        </p:nvSpPr>
        <p:spPr>
          <a:xfrm>
            <a:off x="5006760" y="2731672"/>
            <a:ext cx="171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Imagen original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EDD98-8E5E-4D4E-B201-C9F2DE23FF3A}"/>
              </a:ext>
            </a:extLst>
          </p:cNvPr>
          <p:cNvSpPr txBox="1"/>
          <p:nvPr/>
        </p:nvSpPr>
        <p:spPr>
          <a:xfrm>
            <a:off x="2631162" y="6278188"/>
            <a:ext cx="104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Escalado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DE4B69D-BB82-43E5-825A-6300CDBF1108}"/>
              </a:ext>
            </a:extLst>
          </p:cNvPr>
          <p:cNvSpPr txBox="1"/>
          <p:nvPr/>
        </p:nvSpPr>
        <p:spPr>
          <a:xfrm>
            <a:off x="5481769" y="6245130"/>
            <a:ext cx="96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Simetría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D01E764-2861-42CC-8C9B-23E5A8BA9CBF}"/>
              </a:ext>
            </a:extLst>
          </p:cNvPr>
          <p:cNvSpPr txBox="1"/>
          <p:nvPr/>
        </p:nvSpPr>
        <p:spPr>
          <a:xfrm>
            <a:off x="8286020" y="6245130"/>
            <a:ext cx="7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Crop</a:t>
            </a:r>
            <a:endParaRPr lang="es-ES" dirty="0"/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56007E42-CA94-47C7-A2EB-E66659625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611443"/>
            <a:ext cx="891540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Preprocesamiento de las imágenes de </a:t>
            </a:r>
            <a:r>
              <a:rPr lang="es-ES" sz="2800" dirty="0" err="1"/>
              <a:t>Cityscapes</a:t>
            </a:r>
            <a:endParaRPr lang="es-ES" sz="2800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sz="2400" dirty="0"/>
              <a:t>2. Aumento de datos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26282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3B96B-093E-42F6-8CB8-237210DA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5. Resultados obtenidos sobre el modelo de </a:t>
            </a:r>
            <a:r>
              <a:rPr lang="es-ES" sz="3200" dirty="0" err="1"/>
              <a:t>Cityscapes</a:t>
            </a:r>
            <a:endParaRPr lang="es-ES" sz="32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E1C82D-EBA0-407E-BF6D-F24870AB91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sz="2800" dirty="0"/>
              <a:t>6. Resultados obtenidos sobre el modelo de </a:t>
            </a:r>
            <a:r>
              <a:rPr lang="es-ES" sz="2800" dirty="0" err="1"/>
              <a:t>Cityscapes</a:t>
            </a:r>
            <a:endParaRPr lang="es-E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DB66495-B7C2-4845-84E7-E7F96B0743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251971"/>
              </p:ext>
            </p:extLst>
          </p:nvPr>
        </p:nvGraphicFramePr>
        <p:xfrm>
          <a:off x="2105857" y="3465088"/>
          <a:ext cx="8128000" cy="3839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4CAA6102-51CE-491E-9857-C761E2252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391945"/>
            <a:ext cx="2552700" cy="7905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C65E2CF-A5B2-4E3C-AA0E-D83B048B61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420" y="2459861"/>
            <a:ext cx="2863606" cy="65474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0BCA8D-7B60-428A-B970-D0054B105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15</a:t>
            </a:fld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69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EB767-9244-4B07-92E9-BC6D4016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6. Transferencia de conocimiento utilizando el </a:t>
            </a:r>
            <a:r>
              <a:rPr lang="es-ES" sz="3200" dirty="0" err="1"/>
              <a:t>dataset</a:t>
            </a:r>
            <a:r>
              <a:rPr lang="es-ES" sz="3200" dirty="0"/>
              <a:t> UMA-SAR.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92908-2321-4FFC-961A-42616721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843575"/>
            <a:ext cx="8915400" cy="4351338"/>
          </a:xfrm>
        </p:spPr>
        <p:txBody>
          <a:bodyPr>
            <a:normAutofit/>
          </a:bodyPr>
          <a:lstStyle/>
          <a:p>
            <a:r>
              <a:rPr lang="es-ES" sz="2000" dirty="0"/>
              <a:t>Manipulación de las imágenes RGB.</a:t>
            </a:r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EF827F-9501-4B45-B171-35B3AD658E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3200" dirty="0"/>
              <a:t>7. Transferencia de conocimiento utilizando el </a:t>
            </a:r>
            <a:r>
              <a:rPr lang="es-ES" sz="3200" dirty="0" err="1"/>
              <a:t>dataset</a:t>
            </a:r>
            <a:r>
              <a:rPr lang="es-ES" sz="3200" dirty="0"/>
              <a:t> UMA-SAR</a:t>
            </a:r>
            <a:r>
              <a:rPr lang="es-ES" sz="2800" dirty="0"/>
              <a:t>.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7F03EF-887E-4408-985D-C50541DE1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16</a:t>
            </a:fld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BD42319-E263-4BA0-95CC-340544E75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64" y="2699933"/>
            <a:ext cx="2017493" cy="16506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C11645-C55E-417C-A2F9-713592A2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37" y="2699933"/>
            <a:ext cx="2017493" cy="16506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C43FAFB-8BAA-41C1-BC6A-70C77111FDE5}"/>
              </a:ext>
            </a:extLst>
          </p:cNvPr>
          <p:cNvSpPr/>
          <p:nvPr/>
        </p:nvSpPr>
        <p:spPr>
          <a:xfrm>
            <a:off x="5411119" y="3167261"/>
            <a:ext cx="461639" cy="101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C5972E0-7A45-4D06-B2ED-70534E0F5447}"/>
              </a:ext>
            </a:extLst>
          </p:cNvPr>
          <p:cNvSpPr/>
          <p:nvPr/>
        </p:nvSpPr>
        <p:spPr>
          <a:xfrm>
            <a:off x="3784864" y="3169327"/>
            <a:ext cx="461639" cy="101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E34C436-CB96-4B69-A9F8-F7F8BA7E3AAE}"/>
              </a:ext>
            </a:extLst>
          </p:cNvPr>
          <p:cNvSpPr/>
          <p:nvPr/>
        </p:nvSpPr>
        <p:spPr>
          <a:xfrm>
            <a:off x="4731798" y="3923930"/>
            <a:ext cx="461639" cy="4266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4A005BD-4648-4446-8DBA-1358537CE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82" y="4800413"/>
            <a:ext cx="2128406" cy="175234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7C98B71-90F1-402F-A3F5-DC0B42453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64" y="4848956"/>
            <a:ext cx="2017494" cy="16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7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82085-36CE-44B0-94B6-E2BA168D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496" y="445511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Etiquetado de imágenes </a:t>
            </a:r>
            <a:r>
              <a:rPr lang="es-ES" sz="2800" dirty="0" err="1">
                <a:latin typeface="+mn-lt"/>
              </a:rPr>
              <a:t>utilzando</a:t>
            </a:r>
            <a:r>
              <a:rPr lang="es-ES" sz="2800" dirty="0">
                <a:latin typeface="+mn-lt"/>
              </a:rPr>
              <a:t> CVAT(</a:t>
            </a:r>
            <a:r>
              <a:rPr lang="es-ES" sz="2800" dirty="0" err="1">
                <a:latin typeface="+mn-lt"/>
              </a:rPr>
              <a:t>Computer</a:t>
            </a:r>
            <a:r>
              <a:rPr lang="es-ES" sz="2800" dirty="0">
                <a:latin typeface="+mn-lt"/>
              </a:rPr>
              <a:t> </a:t>
            </a:r>
            <a:r>
              <a:rPr lang="es-ES" sz="2800" dirty="0" err="1">
                <a:latin typeface="+mn-lt"/>
              </a:rPr>
              <a:t>Vision</a:t>
            </a:r>
            <a:r>
              <a:rPr lang="es-ES" sz="2800" dirty="0">
                <a:latin typeface="+mn-lt"/>
              </a:rPr>
              <a:t> </a:t>
            </a:r>
            <a:r>
              <a:rPr lang="es-ES" sz="2800" dirty="0" err="1">
                <a:latin typeface="+mn-lt"/>
              </a:rPr>
              <a:t>Anotation</a:t>
            </a:r>
            <a:r>
              <a:rPr lang="es-ES" sz="2800" dirty="0">
                <a:latin typeface="+mn-lt"/>
              </a:rPr>
              <a:t> Tool)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0CE1733-9353-4765-AF88-6E2A91EF9B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AE4C2BA-A3CE-44F5-B961-09EB0047F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>
                <a:solidFill>
                  <a:schemeClr val="bg1"/>
                </a:solidFill>
              </a:rPr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ADD394-7891-4007-9B76-84EC3D1B2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63" y="3429000"/>
            <a:ext cx="2907957" cy="236329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504ED9-AD71-49FB-9784-CC253C7EE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73" y="3429000"/>
            <a:ext cx="4723966" cy="229134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F5178D-CD4D-4B4C-B393-2B0218FE551F}"/>
              </a:ext>
            </a:extLst>
          </p:cNvPr>
          <p:cNvSpPr txBox="1"/>
          <p:nvPr/>
        </p:nvSpPr>
        <p:spPr>
          <a:xfrm>
            <a:off x="2532183" y="1825106"/>
            <a:ext cx="7787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Software libre.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60 imágenes.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Tableta digitalizadora</a:t>
            </a:r>
          </a:p>
        </p:txBody>
      </p:sp>
    </p:spTree>
    <p:extLst>
      <p:ext uri="{BB962C8B-B14F-4D97-AF65-F5344CB8AC3E}">
        <p14:creationId xmlns:p14="http://schemas.microsoft.com/office/powerpoint/2010/main" val="207959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49F0AE4-B9AD-4603-AE9B-35285FB04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sz="2800" dirty="0"/>
              <a:t>7. Transferencia de conocimiento utilizando el </a:t>
            </a:r>
            <a:r>
              <a:rPr lang="es-ES" sz="2800" dirty="0" err="1"/>
              <a:t>dataset</a:t>
            </a:r>
            <a:r>
              <a:rPr lang="es-ES" sz="2800" dirty="0"/>
              <a:t> UMA-SAR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657A08-8A86-4B9F-B76F-C785B167F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9" y="1879512"/>
            <a:ext cx="2873046" cy="22503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3D2433-D3BF-47D7-82F8-160E84657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97" y="1793289"/>
            <a:ext cx="3224801" cy="24227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FD74C6-0963-4F05-BD9F-0D0DA96A3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79" y="4292532"/>
            <a:ext cx="2856761" cy="253721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C15A79-75EE-4CD1-A587-3ED1009077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74" y="4378845"/>
            <a:ext cx="3069824" cy="256762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F4166-5FA0-4768-A8C3-39A4B563FCC9}"/>
              </a:ext>
            </a:extLst>
          </p:cNvPr>
          <p:cNvSpPr txBox="1"/>
          <p:nvPr/>
        </p:nvSpPr>
        <p:spPr>
          <a:xfrm>
            <a:off x="4163628" y="1310303"/>
            <a:ext cx="285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Imágenes RGB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3E62E9-D0D6-4E88-B496-5D488DBBCB44}"/>
              </a:ext>
            </a:extLst>
          </p:cNvPr>
          <p:cNvSpPr txBox="1"/>
          <p:nvPr/>
        </p:nvSpPr>
        <p:spPr>
          <a:xfrm>
            <a:off x="2046116" y="2836464"/>
            <a:ext cx="170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de </a:t>
            </a:r>
          </a:p>
          <a:p>
            <a:r>
              <a:rPr lang="es-ES" dirty="0" err="1"/>
              <a:t>Cityscapes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F04D471-9BE1-4D7F-A882-FCC945A83D28}"/>
              </a:ext>
            </a:extLst>
          </p:cNvPr>
          <p:cNvSpPr txBox="1"/>
          <p:nvPr/>
        </p:nvSpPr>
        <p:spPr>
          <a:xfrm>
            <a:off x="7994713" y="1310303"/>
            <a:ext cx="285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Imágenes térmicas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9B17B63-316B-4FA7-8F28-39DA9EB1D996}"/>
              </a:ext>
            </a:extLst>
          </p:cNvPr>
          <p:cNvSpPr txBox="1"/>
          <p:nvPr/>
        </p:nvSpPr>
        <p:spPr>
          <a:xfrm>
            <a:off x="2046116" y="5339492"/>
            <a:ext cx="1701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de </a:t>
            </a:r>
          </a:p>
          <a:p>
            <a:r>
              <a:rPr lang="es-ES" dirty="0" err="1"/>
              <a:t>Freiburg-forest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F37246-7BB6-40F4-8C96-F2AED0ED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18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13A7777-E23C-47DB-A25E-E2071A44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863" y="419707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Análisis de modelos utilizando el </a:t>
            </a:r>
            <a:r>
              <a:rPr lang="es-ES" sz="2800" dirty="0" err="1">
                <a:latin typeface="+mn-lt"/>
              </a:rPr>
              <a:t>dataset</a:t>
            </a:r>
            <a:r>
              <a:rPr lang="es-ES" sz="2800" dirty="0">
                <a:latin typeface="+mn-lt"/>
              </a:rPr>
              <a:t> UMA-SAR</a:t>
            </a:r>
          </a:p>
        </p:txBody>
      </p:sp>
    </p:spTree>
    <p:extLst>
      <p:ext uri="{BB962C8B-B14F-4D97-AF65-F5344CB8AC3E}">
        <p14:creationId xmlns:p14="http://schemas.microsoft.com/office/powerpoint/2010/main" val="182855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C9C6B-39DD-433A-A4FE-A6AC92E1D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7. Resultados obtenidos con el </a:t>
            </a:r>
            <a:r>
              <a:rPr lang="es-ES" sz="3200" dirty="0" err="1"/>
              <a:t>dataset</a:t>
            </a:r>
            <a:r>
              <a:rPr lang="es-ES" sz="3200" dirty="0"/>
              <a:t> UMA-SAR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C4A23B-4C9C-4442-81DE-A0C0A8166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2066785"/>
            <a:ext cx="891540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Transferencia de conocimiento partiendo de:</a:t>
            </a:r>
          </a:p>
          <a:p>
            <a:r>
              <a:rPr lang="es-ES" sz="2000" dirty="0" err="1"/>
              <a:t>Cityscapes</a:t>
            </a:r>
            <a:r>
              <a:rPr lang="es-ES" sz="2000" dirty="0"/>
              <a:t>.</a:t>
            </a:r>
          </a:p>
          <a:p>
            <a:r>
              <a:rPr lang="es-ES" sz="2000" dirty="0"/>
              <a:t>Modelo generalista.</a:t>
            </a:r>
          </a:p>
          <a:p>
            <a:endParaRPr lang="es-ES" sz="2000" dirty="0"/>
          </a:p>
          <a:p>
            <a:endParaRPr lang="es-ES" sz="2000" dirty="0"/>
          </a:p>
          <a:p>
            <a:pPr marL="0" indent="0">
              <a:buNone/>
            </a:pPr>
            <a:r>
              <a:rPr lang="es-ES" sz="2000" dirty="0"/>
              <a:t>Análisis de resultados:</a:t>
            </a:r>
          </a:p>
          <a:p>
            <a:r>
              <a:rPr lang="es-ES" sz="2000" dirty="0"/>
              <a:t>No se tiene en cuenta el fondo al calcular la función de pérdida.</a:t>
            </a:r>
          </a:p>
          <a:p>
            <a:r>
              <a:rPr lang="es-ES" sz="2000" dirty="0"/>
              <a:t>Se tiene en cuenta el fondo al calcular la función de pérdida.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10521C-E4F8-4DC1-8784-AA3DB4726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     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2CF0B1-06F6-44C1-A428-E8ED5E37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19</a:t>
            </a:fld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879A9-A21D-4850-9BA5-8962CAC9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605728-EDAE-4A06-BDD6-BC81D3613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000" dirty="0"/>
              <a:t>El objetivo principal de este trabajo es el análisis de técnicas de transferencia de conocimiento sobre la arquitectura </a:t>
            </a:r>
            <a:r>
              <a:rPr lang="es-ES" sz="2000" dirty="0" err="1"/>
              <a:t>AdapNet</a:t>
            </a:r>
            <a:r>
              <a:rPr lang="es-ES" sz="2000" dirty="0"/>
              <a:t>++ para fusión multimodal utilizando imágenes del </a:t>
            </a:r>
            <a:r>
              <a:rPr lang="es-ES" sz="2000" dirty="0" err="1"/>
              <a:t>dataset</a:t>
            </a:r>
            <a:r>
              <a:rPr lang="es-ES" sz="2000" dirty="0"/>
              <a:t> UMA-SAR.</a:t>
            </a:r>
          </a:p>
          <a:p>
            <a:pPr marL="0" indent="0" algn="just">
              <a:buNone/>
            </a:pPr>
            <a:endParaRPr lang="es-ES" sz="2800" dirty="0"/>
          </a:p>
          <a:p>
            <a:pPr marL="0" indent="0" algn="l">
              <a:buNone/>
            </a:pPr>
            <a:r>
              <a:rPr lang="es-ES" sz="2000" b="0" i="0" u="none" strike="noStrike" baseline="0" dirty="0"/>
              <a:t>1. </a:t>
            </a:r>
            <a:r>
              <a:rPr lang="es-ES" sz="2000" dirty="0"/>
              <a:t>Imágenes térmicas</a:t>
            </a:r>
            <a:r>
              <a:rPr lang="es-ES" sz="2000" b="0" i="0" u="none" strike="noStrike" baseline="0" dirty="0"/>
              <a:t>. </a:t>
            </a:r>
          </a:p>
          <a:p>
            <a:pPr marL="0" indent="0" algn="l">
              <a:buNone/>
            </a:pPr>
            <a:r>
              <a:rPr lang="es-ES" sz="2000" b="0" i="0" u="none" strike="noStrike" baseline="0" dirty="0"/>
              <a:t>2. </a:t>
            </a:r>
            <a:r>
              <a:rPr lang="es-ES" sz="2000" b="0" i="0" u="none" strike="noStrike" baseline="0" dirty="0" err="1"/>
              <a:t>Dataset</a:t>
            </a:r>
            <a:r>
              <a:rPr lang="es-ES" sz="2000" dirty="0"/>
              <a:t> autores</a:t>
            </a:r>
            <a:r>
              <a:rPr lang="es-ES" sz="2000" b="0" i="0" u="none" strike="noStrike" baseline="0" dirty="0"/>
              <a:t>.</a:t>
            </a:r>
          </a:p>
          <a:p>
            <a:pPr marL="0" indent="0" algn="l">
              <a:buNone/>
            </a:pPr>
            <a:r>
              <a:rPr lang="es-ES" sz="2000" b="0" i="0" u="none" strike="noStrike" baseline="0" dirty="0"/>
              <a:t>3. </a:t>
            </a:r>
            <a:r>
              <a:rPr lang="es-ES" sz="2000" dirty="0"/>
              <a:t>UMA-SAR.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0796EF-1680-478C-A01A-888CD6598B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2060"/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	Objetivos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9FABD4-DED9-4ACD-B476-10029C1B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F33A37F1-2524-4802-89AA-5B4CE2667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577367"/>
              </p:ext>
            </p:extLst>
          </p:nvPr>
        </p:nvGraphicFramePr>
        <p:xfrm>
          <a:off x="1638300" y="4909926"/>
          <a:ext cx="89154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25">
                  <a:extLst>
                    <a:ext uri="{9D8B030D-6E8A-4147-A177-3AD203B41FA5}">
                      <a16:colId xmlns:a16="http://schemas.microsoft.com/office/drawing/2014/main" val="3925172144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70329755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963697998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89528365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94142172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15117327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1074801941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264048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Fondo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Escombro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Civil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Pers. rescate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Victima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Vehículo civil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Vehículo rescate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Zapatos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148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9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F7DA3A0C-C1FA-4452-8FB2-716547E3A5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113163"/>
              </p:ext>
            </p:extLst>
          </p:nvPr>
        </p:nvGraphicFramePr>
        <p:xfrm>
          <a:off x="655622" y="1623386"/>
          <a:ext cx="5369355" cy="1386144"/>
        </p:xfrm>
        <a:graphic>
          <a:graphicData uri="http://schemas.openxmlformats.org/drawingml/2006/table">
            <a:tbl>
              <a:tblPr firstRow="1" firstCol="1" bandRow="1"/>
              <a:tblGrid>
                <a:gridCol w="1789504">
                  <a:extLst>
                    <a:ext uri="{9D8B030D-6E8A-4147-A177-3AD203B41FA5}">
                      <a16:colId xmlns:a16="http://schemas.microsoft.com/office/drawing/2014/main" val="793205803"/>
                    </a:ext>
                  </a:extLst>
                </a:gridCol>
                <a:gridCol w="1789504">
                  <a:extLst>
                    <a:ext uri="{9D8B030D-6E8A-4147-A177-3AD203B41FA5}">
                      <a16:colId xmlns:a16="http://schemas.microsoft.com/office/drawing/2014/main" val="3148132469"/>
                    </a:ext>
                  </a:extLst>
                </a:gridCol>
                <a:gridCol w="1790347">
                  <a:extLst>
                    <a:ext uri="{9D8B030D-6E8A-4147-A177-3AD203B41FA5}">
                      <a16:colId xmlns:a16="http://schemas.microsoft.com/office/drawing/2014/main" val="1520089063"/>
                    </a:ext>
                  </a:extLst>
                </a:gridCol>
              </a:tblGrid>
              <a:tr h="4084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Pérdida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35477"/>
                  </a:ext>
                </a:extLst>
              </a:tr>
              <a:tr h="4450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Cityscapes rgb</a:t>
                      </a:r>
                      <a:endParaRPr lang="es-E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0,0002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2,14 %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19767"/>
                  </a:ext>
                </a:extLst>
              </a:tr>
              <a:tr h="532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AdapNet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general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0,06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1,95 %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058893"/>
                  </a:ext>
                </a:extLst>
              </a:tr>
            </a:tbl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2365ED-2BA9-4679-9C79-784B24833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     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D8C7EFB-CF2E-4A78-9872-B3F45475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20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821DAB1-9B88-45AC-AE18-013CE06D2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414280"/>
              </p:ext>
            </p:extLst>
          </p:nvPr>
        </p:nvGraphicFramePr>
        <p:xfrm>
          <a:off x="746575" y="4061304"/>
          <a:ext cx="5393690" cy="2021577"/>
        </p:xfrm>
        <a:graphic>
          <a:graphicData uri="http://schemas.openxmlformats.org/drawingml/2006/table">
            <a:tbl>
              <a:tblPr firstRow="1" firstCol="1" bandRow="1"/>
              <a:tblGrid>
                <a:gridCol w="1797685">
                  <a:extLst>
                    <a:ext uri="{9D8B030D-6E8A-4147-A177-3AD203B41FA5}">
                      <a16:colId xmlns:a16="http://schemas.microsoft.com/office/drawing/2014/main" val="2005495648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3764121904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939438144"/>
                    </a:ext>
                  </a:extLst>
                </a:gridCol>
              </a:tblGrid>
              <a:tr h="377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Pérdida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72636"/>
                  </a:ext>
                </a:extLst>
              </a:tr>
              <a:tr h="377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Cityscapes rgb</a:t>
                      </a:r>
                      <a:endParaRPr lang="es-E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1,9 %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715220"/>
                  </a:ext>
                </a:extLst>
              </a:tr>
              <a:tr h="889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Cityscapes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mapas de profundidad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0,0034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2,45 %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103791"/>
                  </a:ext>
                </a:extLst>
              </a:tr>
              <a:tr h="37722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AdapNet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general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0,0001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1,86 %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770580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08273EE-E23F-48A3-B494-3BC893F1334D}"/>
              </a:ext>
            </a:extLst>
          </p:cNvPr>
          <p:cNvSpPr txBox="1"/>
          <p:nvPr/>
        </p:nvSpPr>
        <p:spPr>
          <a:xfrm>
            <a:off x="1582709" y="3110274"/>
            <a:ext cx="404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RGB sin tener en cuenta el fondo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B56D21-02CD-490B-BCA7-B46832FF48DB}"/>
              </a:ext>
            </a:extLst>
          </p:cNvPr>
          <p:cNvSpPr txBox="1"/>
          <p:nvPr/>
        </p:nvSpPr>
        <p:spPr>
          <a:xfrm>
            <a:off x="1172704" y="6075004"/>
            <a:ext cx="53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Térmicas sin tener en cuenta el fondo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25DC984-66F7-4DE8-BB19-C7CC6B003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14604"/>
              </p:ext>
            </p:extLst>
          </p:nvPr>
        </p:nvGraphicFramePr>
        <p:xfrm>
          <a:off x="6284398" y="1623385"/>
          <a:ext cx="5393690" cy="1412778"/>
        </p:xfrm>
        <a:graphic>
          <a:graphicData uri="http://schemas.openxmlformats.org/drawingml/2006/table">
            <a:tbl>
              <a:tblPr firstRow="1" firstCol="1" bandRow="1"/>
              <a:tblGrid>
                <a:gridCol w="1797685">
                  <a:extLst>
                    <a:ext uri="{9D8B030D-6E8A-4147-A177-3AD203B41FA5}">
                      <a16:colId xmlns:a16="http://schemas.microsoft.com/office/drawing/2014/main" val="2813563905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2195374217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414427886"/>
                    </a:ext>
                  </a:extLst>
                </a:gridCol>
              </a:tblGrid>
              <a:tr h="4202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Pérdida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76062"/>
                  </a:ext>
                </a:extLst>
              </a:tr>
              <a:tr h="4154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Cityscapes rgb</a:t>
                      </a:r>
                      <a:endParaRPr lang="es-ES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0,26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019525"/>
                  </a:ext>
                </a:extLst>
              </a:tr>
              <a:tr h="5770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AdapNet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general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400563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17E4A1EB-EFFF-4B29-93F4-92D7684C0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870948"/>
              </p:ext>
            </p:extLst>
          </p:nvPr>
        </p:nvGraphicFramePr>
        <p:xfrm>
          <a:off x="6360364" y="4061304"/>
          <a:ext cx="5393690" cy="2013700"/>
        </p:xfrm>
        <a:graphic>
          <a:graphicData uri="http://schemas.openxmlformats.org/drawingml/2006/table">
            <a:tbl>
              <a:tblPr firstRow="1" firstCol="1" bandRow="1"/>
              <a:tblGrid>
                <a:gridCol w="1797685">
                  <a:extLst>
                    <a:ext uri="{9D8B030D-6E8A-4147-A177-3AD203B41FA5}">
                      <a16:colId xmlns:a16="http://schemas.microsoft.com/office/drawing/2014/main" val="3605600599"/>
                    </a:ext>
                  </a:extLst>
                </a:gridCol>
                <a:gridCol w="1797685">
                  <a:extLst>
                    <a:ext uri="{9D8B030D-6E8A-4147-A177-3AD203B41FA5}">
                      <a16:colId xmlns:a16="http://schemas.microsoft.com/office/drawing/2014/main" val="77088172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2285862819"/>
                    </a:ext>
                  </a:extLst>
                </a:gridCol>
              </a:tblGrid>
              <a:tr h="3612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Pérdida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MIoU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96445"/>
                  </a:ext>
                </a:extLst>
              </a:tr>
              <a:tr h="388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Cityscapes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rgb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049959"/>
                  </a:ext>
                </a:extLst>
              </a:tr>
              <a:tr h="8756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Cityscapes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mapas de profundidad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0,43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631351"/>
                  </a:ext>
                </a:extLst>
              </a:tr>
              <a:tr h="3883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AdapNet</a:t>
                      </a:r>
                      <a:r>
                        <a:rPr lang="es-ES" sz="18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general</a:t>
                      </a:r>
                      <a:endParaRPr lang="es-ES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0,64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22 %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296892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DE8F821C-424B-4F8F-8868-167C1FCDCD04}"/>
              </a:ext>
            </a:extLst>
          </p:cNvPr>
          <p:cNvSpPr txBox="1"/>
          <p:nvPr/>
        </p:nvSpPr>
        <p:spPr>
          <a:xfrm>
            <a:off x="7212621" y="3092078"/>
            <a:ext cx="53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RGB teniendo en cuenta el fondo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454686-28B0-4C03-A6B8-48692D97297E}"/>
              </a:ext>
            </a:extLst>
          </p:cNvPr>
          <p:cNvSpPr txBox="1"/>
          <p:nvPr/>
        </p:nvSpPr>
        <p:spPr>
          <a:xfrm>
            <a:off x="7212621" y="6075004"/>
            <a:ext cx="539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Térmicas teniendo en cuenta el fondo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EDABD0-48F5-41C0-A97B-B7F070CE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365125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Resultados globales con una modalidad</a:t>
            </a:r>
          </a:p>
        </p:txBody>
      </p:sp>
    </p:spTree>
    <p:extLst>
      <p:ext uri="{BB962C8B-B14F-4D97-AF65-F5344CB8AC3E}">
        <p14:creationId xmlns:p14="http://schemas.microsoft.com/office/powerpoint/2010/main" val="323969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C02C2D2F-84F8-4C0F-B95B-90272FC38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      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F35C0C5-8294-4A1A-9CDB-A4D9DBCD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21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E1A89D08-8819-4CBF-88C8-EEF9E4573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72160"/>
              </p:ext>
            </p:extLst>
          </p:nvPr>
        </p:nvGraphicFramePr>
        <p:xfrm>
          <a:off x="2623930" y="1731164"/>
          <a:ext cx="6944125" cy="33939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36172">
                  <a:extLst>
                    <a:ext uri="{9D8B030D-6E8A-4147-A177-3AD203B41FA5}">
                      <a16:colId xmlns:a16="http://schemas.microsoft.com/office/drawing/2014/main" val="2930468175"/>
                    </a:ext>
                  </a:extLst>
                </a:gridCol>
                <a:gridCol w="1881027">
                  <a:extLst>
                    <a:ext uri="{9D8B030D-6E8A-4147-A177-3AD203B41FA5}">
                      <a16:colId xmlns:a16="http://schemas.microsoft.com/office/drawing/2014/main" val="506568911"/>
                    </a:ext>
                  </a:extLst>
                </a:gridCol>
                <a:gridCol w="1301044">
                  <a:extLst>
                    <a:ext uri="{9D8B030D-6E8A-4147-A177-3AD203B41FA5}">
                      <a16:colId xmlns:a16="http://schemas.microsoft.com/office/drawing/2014/main" val="270338562"/>
                    </a:ext>
                  </a:extLst>
                </a:gridCol>
                <a:gridCol w="1254018">
                  <a:extLst>
                    <a:ext uri="{9D8B030D-6E8A-4147-A177-3AD203B41FA5}">
                      <a16:colId xmlns:a16="http://schemas.microsoft.com/office/drawing/2014/main" val="2630789090"/>
                    </a:ext>
                  </a:extLst>
                </a:gridCol>
                <a:gridCol w="971864">
                  <a:extLst>
                    <a:ext uri="{9D8B030D-6E8A-4147-A177-3AD203B41FA5}">
                      <a16:colId xmlns:a16="http://schemas.microsoft.com/office/drawing/2014/main" val="1619112565"/>
                    </a:ext>
                  </a:extLst>
                </a:gridCol>
              </a:tblGrid>
              <a:tr h="48415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 Clase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</a:rPr>
                        <a:t>Postivos</a:t>
                      </a: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 reales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Falsos positivos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Falsos negativos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solidFill>
                            <a:schemeClr val="tx1"/>
                          </a:solidFill>
                          <a:effectLst/>
                        </a:rPr>
                        <a:t>IoU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043800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Escombros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10582,52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629,57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1936,28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80 %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674245224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</a:rPr>
                        <a:t>Civil</a:t>
                      </a:r>
                      <a:endParaRPr lang="es-ES" sz="200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2,71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0,36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2080,18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21521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</a:rPr>
                        <a:t>Personal de rescate</a:t>
                      </a:r>
                      <a:endParaRPr lang="es-ES" sz="200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2625,34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1465,51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3939,58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33 %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49483745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</a:rPr>
                        <a:t>Vehículo civil</a:t>
                      </a:r>
                      <a:endParaRPr lang="es-ES" sz="200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3644,06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3,59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4108,61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47 %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611755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</a:rPr>
                        <a:t>Vehículo de rescate</a:t>
                      </a:r>
                      <a:endParaRPr lang="es-ES" sz="200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6291,46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1706,57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3010,44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57 %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754098939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Víctima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342,00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454303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solidFill>
                            <a:schemeClr val="tx1"/>
                          </a:solidFill>
                          <a:effectLst/>
                        </a:rPr>
                        <a:t>Zapatos</a:t>
                      </a:r>
                      <a:endParaRPr lang="es-ES" sz="200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351,12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61572404"/>
                  </a:ext>
                </a:extLst>
              </a:tr>
              <a:tr h="2528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solidFill>
                            <a:schemeClr val="tx1"/>
                          </a:solidFill>
                          <a:effectLst/>
                        </a:rPr>
                        <a:t>Fondo</a:t>
                      </a:r>
                      <a:endParaRPr lang="es-ES" sz="2000" dirty="0">
                        <a:solidFill>
                          <a:schemeClr val="tx1"/>
                        </a:solidFill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255798,22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12162,10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199,48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95 %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393865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1CF7E93D-898E-4D56-B63C-36CD43EA1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365125"/>
            <a:ext cx="89154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+mn-lt"/>
              </a:rPr>
              <a:t>Tabla RGB-</a:t>
            </a:r>
            <a:r>
              <a:rPr lang="es-ES" sz="3600" dirty="0" err="1">
                <a:latin typeface="+mn-lt"/>
              </a:rPr>
              <a:t>Cityscapes</a:t>
            </a:r>
            <a:endParaRPr lang="es-E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4090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AB21D4B-3C62-4607-AEA2-CB62BE61A3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  <a:endParaRPr lang="es-ES" sz="22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5D9AA7-FC94-4342-98B9-49331F20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>
                <a:solidFill>
                  <a:schemeClr val="bg1"/>
                </a:solidFill>
              </a:rPr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0BC9FC3-9884-4E07-B7C7-D2FDF29CC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48111"/>
              </p:ext>
            </p:extLst>
          </p:nvPr>
        </p:nvGraphicFramePr>
        <p:xfrm>
          <a:off x="2666260" y="1732026"/>
          <a:ext cx="6930501" cy="33939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35837">
                  <a:extLst>
                    <a:ext uri="{9D8B030D-6E8A-4147-A177-3AD203B41FA5}">
                      <a16:colId xmlns:a16="http://schemas.microsoft.com/office/drawing/2014/main" val="572732345"/>
                    </a:ext>
                  </a:extLst>
                </a:gridCol>
                <a:gridCol w="1890944">
                  <a:extLst>
                    <a:ext uri="{9D8B030D-6E8A-4147-A177-3AD203B41FA5}">
                      <a16:colId xmlns:a16="http://schemas.microsoft.com/office/drawing/2014/main" val="544471132"/>
                    </a:ext>
                  </a:extLst>
                </a:gridCol>
                <a:gridCol w="1287262">
                  <a:extLst>
                    <a:ext uri="{9D8B030D-6E8A-4147-A177-3AD203B41FA5}">
                      <a16:colId xmlns:a16="http://schemas.microsoft.com/office/drawing/2014/main" val="818368807"/>
                    </a:ext>
                  </a:extLst>
                </a:gridCol>
                <a:gridCol w="1278384">
                  <a:extLst>
                    <a:ext uri="{9D8B030D-6E8A-4147-A177-3AD203B41FA5}">
                      <a16:colId xmlns:a16="http://schemas.microsoft.com/office/drawing/2014/main" val="3128140618"/>
                    </a:ext>
                  </a:extLst>
                </a:gridCol>
                <a:gridCol w="938074">
                  <a:extLst>
                    <a:ext uri="{9D8B030D-6E8A-4147-A177-3AD203B41FA5}">
                      <a16:colId xmlns:a16="http://schemas.microsoft.com/office/drawing/2014/main" val="699000152"/>
                    </a:ext>
                  </a:extLst>
                </a:gridCol>
              </a:tblGrid>
              <a:tr h="55049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Clase 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Positivos reales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positivos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negativos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effectLst/>
                        </a:rPr>
                        <a:t>IoU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58774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Escombros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9488,40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1537,09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3030,40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68%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141483137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Civil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2082,90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88451955"/>
                  </a:ext>
                </a:extLst>
              </a:tr>
              <a:tr h="55049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Personal de rescate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2509,78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1729,55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4055,14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940544631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civil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5712,36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116,84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2040,30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73 %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248310598"/>
                  </a:ext>
                </a:extLst>
              </a:tr>
              <a:tr h="55049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de rescate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6556,46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519,71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2745,43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67 %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620825027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Víctima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342,00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08006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Zapatos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20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351,12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871386220"/>
                  </a:ext>
                </a:extLst>
              </a:tr>
              <a:tr h="26850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Fondo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254783,22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11958,58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1214,48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95 %</a:t>
                      </a:r>
                      <a:endParaRPr lang="es-ES" sz="20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609890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7B3BCCED-75CF-483C-8AA8-1EFD13DE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365125"/>
            <a:ext cx="8915400" cy="1325563"/>
          </a:xfrm>
        </p:spPr>
        <p:txBody>
          <a:bodyPr>
            <a:normAutofit/>
          </a:bodyPr>
          <a:lstStyle/>
          <a:p>
            <a:r>
              <a:rPr lang="es-ES" sz="3600" dirty="0">
                <a:latin typeface="+mn-lt"/>
              </a:rPr>
              <a:t>Tabla RGB-</a:t>
            </a:r>
            <a:r>
              <a:rPr lang="es-ES" sz="3600" dirty="0" err="1">
                <a:latin typeface="+mn-lt"/>
              </a:rPr>
              <a:t>AdapNet</a:t>
            </a:r>
            <a:r>
              <a:rPr lang="es-ES" sz="3600" dirty="0">
                <a:latin typeface="+mn-l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770605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7E0E240-F202-4D2F-86F0-45D1A908E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CFD8D3-894C-4688-8B45-621504E5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23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B66BF50-239E-4923-8466-9F6B13584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37045"/>
              </p:ext>
            </p:extLst>
          </p:nvPr>
        </p:nvGraphicFramePr>
        <p:xfrm>
          <a:off x="2672180" y="1731164"/>
          <a:ext cx="6942337" cy="33956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44713">
                  <a:extLst>
                    <a:ext uri="{9D8B030D-6E8A-4147-A177-3AD203B41FA5}">
                      <a16:colId xmlns:a16="http://schemas.microsoft.com/office/drawing/2014/main" val="3873634151"/>
                    </a:ext>
                  </a:extLst>
                </a:gridCol>
                <a:gridCol w="1864311">
                  <a:extLst>
                    <a:ext uri="{9D8B030D-6E8A-4147-A177-3AD203B41FA5}">
                      <a16:colId xmlns:a16="http://schemas.microsoft.com/office/drawing/2014/main" val="1933848931"/>
                    </a:ext>
                  </a:extLst>
                </a:gridCol>
                <a:gridCol w="1305017">
                  <a:extLst>
                    <a:ext uri="{9D8B030D-6E8A-4147-A177-3AD203B41FA5}">
                      <a16:colId xmlns:a16="http://schemas.microsoft.com/office/drawing/2014/main" val="2694112728"/>
                    </a:ext>
                  </a:extLst>
                </a:gridCol>
                <a:gridCol w="1251752">
                  <a:extLst>
                    <a:ext uri="{9D8B030D-6E8A-4147-A177-3AD203B41FA5}">
                      <a16:colId xmlns:a16="http://schemas.microsoft.com/office/drawing/2014/main" val="3273374770"/>
                    </a:ext>
                  </a:extLst>
                </a:gridCol>
                <a:gridCol w="976544">
                  <a:extLst>
                    <a:ext uri="{9D8B030D-6E8A-4147-A177-3AD203B41FA5}">
                      <a16:colId xmlns:a16="http://schemas.microsoft.com/office/drawing/2014/main" val="2018482146"/>
                    </a:ext>
                  </a:extLst>
                </a:gridCol>
              </a:tblGrid>
              <a:tr h="5729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 Clase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Positivos reales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positivos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negativos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effectLst/>
                        </a:rPr>
                        <a:t>IoU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643539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Escombros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9583,48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3736,27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498,49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69 %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614605684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Civil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112,07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7,32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1632,41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6 %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951090560"/>
                  </a:ext>
                </a:extLst>
              </a:tr>
              <a:tr h="5729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Personal de rescate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4801,17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3794,57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1207,39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49 %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445369692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civil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7172,42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018080511"/>
                  </a:ext>
                </a:extLst>
              </a:tr>
              <a:tr h="57296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de rescate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7965,68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7879,16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789,28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48 %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978049744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Víctima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361,00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80782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Zapatos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343,48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170866093"/>
                  </a:ext>
                </a:extLst>
              </a:tr>
              <a:tr h="27946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Fondo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254575,80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2456,49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5869,35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97 %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212703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50C55216-10D3-4199-9779-CAAAF9F8EF35}"/>
              </a:ext>
            </a:extLst>
          </p:cNvPr>
          <p:cNvSpPr txBox="1">
            <a:spLocks/>
          </p:cNvSpPr>
          <p:nvPr/>
        </p:nvSpPr>
        <p:spPr>
          <a:xfrm>
            <a:off x="2590800" y="517525"/>
            <a:ext cx="8915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+mn-lt"/>
              </a:rPr>
              <a:t>Tabla Térmicas-</a:t>
            </a:r>
            <a:r>
              <a:rPr lang="es-ES" sz="3600" dirty="0" err="1">
                <a:latin typeface="+mn-lt"/>
              </a:rPr>
              <a:t>Cityscapes</a:t>
            </a:r>
            <a:endParaRPr lang="es-E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76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808232-881B-4D93-A0A9-B9A12C3669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E6E0B4-827E-4DF6-B331-B5B11FBC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24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AD82982-E077-49FB-B0CE-CD29242B0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816550"/>
              </p:ext>
            </p:extLst>
          </p:nvPr>
        </p:nvGraphicFramePr>
        <p:xfrm>
          <a:off x="2633708" y="1732026"/>
          <a:ext cx="6954175" cy="33939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538797">
                  <a:extLst>
                    <a:ext uri="{9D8B030D-6E8A-4147-A177-3AD203B41FA5}">
                      <a16:colId xmlns:a16="http://schemas.microsoft.com/office/drawing/2014/main" val="3611766227"/>
                    </a:ext>
                  </a:extLst>
                </a:gridCol>
                <a:gridCol w="1879106">
                  <a:extLst>
                    <a:ext uri="{9D8B030D-6E8A-4147-A177-3AD203B41FA5}">
                      <a16:colId xmlns:a16="http://schemas.microsoft.com/office/drawing/2014/main" val="1436009027"/>
                    </a:ext>
                  </a:extLst>
                </a:gridCol>
                <a:gridCol w="1299100">
                  <a:extLst>
                    <a:ext uri="{9D8B030D-6E8A-4147-A177-3AD203B41FA5}">
                      <a16:colId xmlns:a16="http://schemas.microsoft.com/office/drawing/2014/main" val="3142580713"/>
                    </a:ext>
                  </a:extLst>
                </a:gridCol>
                <a:gridCol w="1260629">
                  <a:extLst>
                    <a:ext uri="{9D8B030D-6E8A-4147-A177-3AD203B41FA5}">
                      <a16:colId xmlns:a16="http://schemas.microsoft.com/office/drawing/2014/main" val="465129168"/>
                    </a:ext>
                  </a:extLst>
                </a:gridCol>
                <a:gridCol w="976543">
                  <a:extLst>
                    <a:ext uri="{9D8B030D-6E8A-4147-A177-3AD203B41FA5}">
                      <a16:colId xmlns:a16="http://schemas.microsoft.com/office/drawing/2014/main" val="8000238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 Clase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Positivos reales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positivos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Falsos negativos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 err="1">
                          <a:effectLst/>
                        </a:rPr>
                        <a:t>IoU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0076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Escombros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4169,15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1890,33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5912,82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35 %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590211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Civil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1744,48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874464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Personal de rescate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1143,75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1104,64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4864,81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16 %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4494159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civil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7172,42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73609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Vehículo de rescate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3697,33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2018,25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5057,63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34 %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43126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Víctima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361,00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97975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Zapatos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0,00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>
                          <a:effectLst/>
                        </a:rPr>
                        <a:t>343,48</a:t>
                      </a:r>
                      <a:endParaRPr lang="es-ES" sz="180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0 %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5857868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Fondo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259164,73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21723,81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1280,42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800" dirty="0">
                          <a:effectLst/>
                        </a:rPr>
                        <a:t>92 %</a:t>
                      </a:r>
                      <a:endParaRPr lang="es-ES" sz="1800" dirty="0">
                        <a:effectLst/>
                        <a:latin typeface="LMRomanM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100946"/>
                  </a:ext>
                </a:extLst>
              </a:tr>
            </a:tbl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C4A41017-C69B-4B64-8F39-6BBA1F6CD2BF}"/>
              </a:ext>
            </a:extLst>
          </p:cNvPr>
          <p:cNvSpPr txBox="1">
            <a:spLocks/>
          </p:cNvSpPr>
          <p:nvPr/>
        </p:nvSpPr>
        <p:spPr>
          <a:xfrm>
            <a:off x="2590800" y="517525"/>
            <a:ext cx="8915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+mn-lt"/>
              </a:rPr>
              <a:t>Tabla Térmicas-</a:t>
            </a:r>
            <a:r>
              <a:rPr lang="es-ES" sz="3600" dirty="0" err="1">
                <a:latin typeface="+mn-lt"/>
              </a:rPr>
              <a:t>AdapNet</a:t>
            </a:r>
            <a:r>
              <a:rPr lang="es-ES" sz="3600" dirty="0">
                <a:latin typeface="+mn-lt"/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70801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93F9F24-ADFC-4737-B6F1-27BF3D261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DCAAFC-3A99-4DC4-95F5-6B14599B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25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37C6F92-B187-49C5-B7A7-D9EE62186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965889"/>
              </p:ext>
            </p:extLst>
          </p:nvPr>
        </p:nvGraphicFramePr>
        <p:xfrm>
          <a:off x="5721103" y="106072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12BC4B5E-36CC-4502-AFF1-9BF550D9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14" y="3951235"/>
            <a:ext cx="4584589" cy="2755631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A4D9CCB1-2565-43BF-9524-04079191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79" y="151134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Resultados RGB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2C3337-FB16-429F-B7F2-035FD55141DA}"/>
              </a:ext>
            </a:extLst>
          </p:cNvPr>
          <p:cNvSpPr txBox="1"/>
          <p:nvPr/>
        </p:nvSpPr>
        <p:spPr>
          <a:xfrm>
            <a:off x="3080551" y="2210540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Cityscapes</a:t>
            </a: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723E8E-31AF-43E9-8B68-D72A0E5481EE}"/>
              </a:ext>
            </a:extLst>
          </p:cNvPr>
          <p:cNvSpPr txBox="1"/>
          <p:nvPr/>
        </p:nvSpPr>
        <p:spPr>
          <a:xfrm>
            <a:off x="3080551" y="5257060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782662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0AB91F7F-0203-47B2-8F32-E87E186D2A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A5D101-80BB-4660-8761-B16A44E20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26</a:t>
            </a:fld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D56D4C-261C-4F78-9D70-E3323B61E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343" y="1048007"/>
            <a:ext cx="4584589" cy="275563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36A6BD-19F1-4186-BAE5-5112ACB04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42" y="4035216"/>
            <a:ext cx="4584589" cy="275563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1B39AA1-1DA0-4315-86B2-DD01E09BD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79" y="151134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Resultados Térmicas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000118-79C2-48BB-B6DC-B707B1CEC1CF}"/>
              </a:ext>
            </a:extLst>
          </p:cNvPr>
          <p:cNvSpPr txBox="1"/>
          <p:nvPr/>
        </p:nvSpPr>
        <p:spPr>
          <a:xfrm>
            <a:off x="3080551" y="2210540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Cityscapes</a:t>
            </a:r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FA79698-24C6-43FB-B1A7-D7072A633D98}"/>
              </a:ext>
            </a:extLst>
          </p:cNvPr>
          <p:cNvSpPr txBox="1"/>
          <p:nvPr/>
        </p:nvSpPr>
        <p:spPr>
          <a:xfrm>
            <a:off x="3080551" y="5257060"/>
            <a:ext cx="199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2617043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4F7124F-70BD-40A3-86FF-37EAB00A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5C52DE51-01CD-4FA9-8917-8F006CC0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27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3" name="Cubo 12">
            <a:extLst>
              <a:ext uri="{FF2B5EF4-FFF2-40B4-BE49-F238E27FC236}">
                <a16:creationId xmlns:a16="http://schemas.microsoft.com/office/drawing/2014/main" id="{68DF6008-6CB3-44AA-A8DA-4CD7A6C30D49}"/>
              </a:ext>
            </a:extLst>
          </p:cNvPr>
          <p:cNvSpPr/>
          <p:nvPr/>
        </p:nvSpPr>
        <p:spPr>
          <a:xfrm>
            <a:off x="4135437" y="2178597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bo 13">
            <a:extLst>
              <a:ext uri="{FF2B5EF4-FFF2-40B4-BE49-F238E27FC236}">
                <a16:creationId xmlns:a16="http://schemas.microsoft.com/office/drawing/2014/main" id="{D9A0650D-085B-4857-9A96-E87B76D4D4FF}"/>
              </a:ext>
            </a:extLst>
          </p:cNvPr>
          <p:cNvSpPr/>
          <p:nvPr/>
        </p:nvSpPr>
        <p:spPr>
          <a:xfrm>
            <a:off x="4738047" y="2279265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bo 14">
            <a:extLst>
              <a:ext uri="{FF2B5EF4-FFF2-40B4-BE49-F238E27FC236}">
                <a16:creationId xmlns:a16="http://schemas.microsoft.com/office/drawing/2014/main" id="{1D4A47FA-1AB9-4368-8644-48392DF2483E}"/>
              </a:ext>
            </a:extLst>
          </p:cNvPr>
          <p:cNvSpPr/>
          <p:nvPr/>
        </p:nvSpPr>
        <p:spPr>
          <a:xfrm>
            <a:off x="5237635" y="2332366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bo 15">
            <a:extLst>
              <a:ext uri="{FF2B5EF4-FFF2-40B4-BE49-F238E27FC236}">
                <a16:creationId xmlns:a16="http://schemas.microsoft.com/office/drawing/2014/main" id="{48CAB35D-F91C-4924-A78D-0F29DBC696DA}"/>
              </a:ext>
            </a:extLst>
          </p:cNvPr>
          <p:cNvSpPr/>
          <p:nvPr/>
        </p:nvSpPr>
        <p:spPr>
          <a:xfrm>
            <a:off x="5618121" y="2385511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bo 16">
            <a:extLst>
              <a:ext uri="{FF2B5EF4-FFF2-40B4-BE49-F238E27FC236}">
                <a16:creationId xmlns:a16="http://schemas.microsoft.com/office/drawing/2014/main" id="{0BE4BEB7-2D9B-4E75-858A-6AC266199992}"/>
              </a:ext>
            </a:extLst>
          </p:cNvPr>
          <p:cNvSpPr/>
          <p:nvPr/>
        </p:nvSpPr>
        <p:spPr>
          <a:xfrm>
            <a:off x="6403945" y="2385511"/>
            <a:ext cx="372357" cy="34957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bo 17">
            <a:extLst>
              <a:ext uri="{FF2B5EF4-FFF2-40B4-BE49-F238E27FC236}">
                <a16:creationId xmlns:a16="http://schemas.microsoft.com/office/drawing/2014/main" id="{43C03E89-889C-40ED-9F9D-4C777522F734}"/>
              </a:ext>
            </a:extLst>
          </p:cNvPr>
          <p:cNvSpPr/>
          <p:nvPr/>
        </p:nvSpPr>
        <p:spPr>
          <a:xfrm>
            <a:off x="7158042" y="2279265"/>
            <a:ext cx="571849" cy="56206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17BAF8E6-0BA7-4619-8529-D0AE17850A20}"/>
              </a:ext>
            </a:extLst>
          </p:cNvPr>
          <p:cNvSpPr/>
          <p:nvPr/>
        </p:nvSpPr>
        <p:spPr>
          <a:xfrm>
            <a:off x="8110497" y="2161848"/>
            <a:ext cx="729842" cy="763398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A1D9339-10C3-4458-8E01-503C05F9C5AB}"/>
              </a:ext>
            </a:extLst>
          </p:cNvPr>
          <p:cNvCxnSpPr>
            <a:cxnSpLocks/>
          </p:cNvCxnSpPr>
          <p:nvPr/>
        </p:nvCxnSpPr>
        <p:spPr>
          <a:xfrm>
            <a:off x="6078956" y="2603992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6B8EF39-D6EE-43DD-8351-83D0F4A71CC5}"/>
              </a:ext>
            </a:extLst>
          </p:cNvPr>
          <p:cNvCxnSpPr>
            <a:cxnSpLocks/>
          </p:cNvCxnSpPr>
          <p:nvPr/>
        </p:nvCxnSpPr>
        <p:spPr>
          <a:xfrm>
            <a:off x="6833336" y="2603992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18D107F6-F504-4246-A845-3BAB73233A11}"/>
              </a:ext>
            </a:extLst>
          </p:cNvPr>
          <p:cNvCxnSpPr>
            <a:cxnSpLocks/>
          </p:cNvCxnSpPr>
          <p:nvPr/>
        </p:nvCxnSpPr>
        <p:spPr>
          <a:xfrm>
            <a:off x="7816316" y="2603992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: angular 22">
            <a:extLst>
              <a:ext uri="{FF2B5EF4-FFF2-40B4-BE49-F238E27FC236}">
                <a16:creationId xmlns:a16="http://schemas.microsoft.com/office/drawing/2014/main" id="{6A97BE4A-213A-414D-8601-ED0037B2849F}"/>
              </a:ext>
            </a:extLst>
          </p:cNvPr>
          <p:cNvCxnSpPr>
            <a:stCxn id="14" idx="3"/>
          </p:cNvCxnSpPr>
          <p:nvPr/>
        </p:nvCxnSpPr>
        <p:spPr>
          <a:xfrm rot="5400000" flipH="1" flipV="1">
            <a:off x="6325402" y="1232304"/>
            <a:ext cx="237335" cy="2980712"/>
          </a:xfrm>
          <a:prstGeom prst="bentConnector4">
            <a:avLst>
              <a:gd name="adj1" fmla="val -292171"/>
              <a:gd name="adj2" fmla="val 1000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636BEF4B-EBD9-4FC4-8B31-B171C0BC5C40}"/>
              </a:ext>
            </a:extLst>
          </p:cNvPr>
          <p:cNvCxnSpPr>
            <a:stCxn id="15" idx="3"/>
          </p:cNvCxnSpPr>
          <p:nvPr/>
        </p:nvCxnSpPr>
        <p:spPr>
          <a:xfrm rot="5400000" flipH="1" flipV="1">
            <a:off x="6092884" y="1914424"/>
            <a:ext cx="184234" cy="1563369"/>
          </a:xfrm>
          <a:prstGeom prst="bentConnector4">
            <a:avLst>
              <a:gd name="adj1" fmla="val -124081"/>
              <a:gd name="adj2" fmla="val 1002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o 24">
            <a:extLst>
              <a:ext uri="{FF2B5EF4-FFF2-40B4-BE49-F238E27FC236}">
                <a16:creationId xmlns:a16="http://schemas.microsoft.com/office/drawing/2014/main" id="{640DD7CA-6E72-4C31-ACB1-D60D2BD8D129}"/>
              </a:ext>
            </a:extLst>
          </p:cNvPr>
          <p:cNvSpPr/>
          <p:nvPr/>
        </p:nvSpPr>
        <p:spPr>
          <a:xfrm>
            <a:off x="2367608" y="4368999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bo 25">
            <a:extLst>
              <a:ext uri="{FF2B5EF4-FFF2-40B4-BE49-F238E27FC236}">
                <a16:creationId xmlns:a16="http://schemas.microsoft.com/office/drawing/2014/main" id="{42A6D41A-0714-4DC4-A971-0D6FF3E9F429}"/>
              </a:ext>
            </a:extLst>
          </p:cNvPr>
          <p:cNvSpPr/>
          <p:nvPr/>
        </p:nvSpPr>
        <p:spPr>
          <a:xfrm>
            <a:off x="2970218" y="4469667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bo 26">
            <a:extLst>
              <a:ext uri="{FF2B5EF4-FFF2-40B4-BE49-F238E27FC236}">
                <a16:creationId xmlns:a16="http://schemas.microsoft.com/office/drawing/2014/main" id="{BC74953D-11B5-4C88-9DE7-49C3F61C6A2F}"/>
              </a:ext>
            </a:extLst>
          </p:cNvPr>
          <p:cNvSpPr/>
          <p:nvPr/>
        </p:nvSpPr>
        <p:spPr>
          <a:xfrm>
            <a:off x="3469806" y="4522768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bo 27">
            <a:extLst>
              <a:ext uri="{FF2B5EF4-FFF2-40B4-BE49-F238E27FC236}">
                <a16:creationId xmlns:a16="http://schemas.microsoft.com/office/drawing/2014/main" id="{8964638D-7421-4FC4-8D8F-103B93D6A42B}"/>
              </a:ext>
            </a:extLst>
          </p:cNvPr>
          <p:cNvSpPr/>
          <p:nvPr/>
        </p:nvSpPr>
        <p:spPr>
          <a:xfrm>
            <a:off x="3850292" y="4575913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bo 28">
            <a:extLst>
              <a:ext uri="{FF2B5EF4-FFF2-40B4-BE49-F238E27FC236}">
                <a16:creationId xmlns:a16="http://schemas.microsoft.com/office/drawing/2014/main" id="{863382B1-4038-4E69-9882-478C19BBCE98}"/>
              </a:ext>
            </a:extLst>
          </p:cNvPr>
          <p:cNvSpPr/>
          <p:nvPr/>
        </p:nvSpPr>
        <p:spPr>
          <a:xfrm>
            <a:off x="2240376" y="5704023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bo 29">
            <a:extLst>
              <a:ext uri="{FF2B5EF4-FFF2-40B4-BE49-F238E27FC236}">
                <a16:creationId xmlns:a16="http://schemas.microsoft.com/office/drawing/2014/main" id="{0805CC5E-C142-4BC3-9670-EA952F86FB0D}"/>
              </a:ext>
            </a:extLst>
          </p:cNvPr>
          <p:cNvSpPr/>
          <p:nvPr/>
        </p:nvSpPr>
        <p:spPr>
          <a:xfrm>
            <a:off x="2842986" y="5804691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bo 30">
            <a:extLst>
              <a:ext uri="{FF2B5EF4-FFF2-40B4-BE49-F238E27FC236}">
                <a16:creationId xmlns:a16="http://schemas.microsoft.com/office/drawing/2014/main" id="{CC33D500-311A-4A73-9528-28734A650CB8}"/>
              </a:ext>
            </a:extLst>
          </p:cNvPr>
          <p:cNvSpPr/>
          <p:nvPr/>
        </p:nvSpPr>
        <p:spPr>
          <a:xfrm>
            <a:off x="3342574" y="5857792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bo 31">
            <a:extLst>
              <a:ext uri="{FF2B5EF4-FFF2-40B4-BE49-F238E27FC236}">
                <a16:creationId xmlns:a16="http://schemas.microsoft.com/office/drawing/2014/main" id="{9D807159-19C6-4055-AB9A-5A1CD2209E33}"/>
              </a:ext>
            </a:extLst>
          </p:cNvPr>
          <p:cNvSpPr/>
          <p:nvPr/>
        </p:nvSpPr>
        <p:spPr>
          <a:xfrm>
            <a:off x="3723060" y="5910937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3" name="Conector: angular 32">
            <a:extLst>
              <a:ext uri="{FF2B5EF4-FFF2-40B4-BE49-F238E27FC236}">
                <a16:creationId xmlns:a16="http://schemas.microsoft.com/office/drawing/2014/main" id="{F1B11FE3-5E10-4697-BC3B-2B9BBB70FDAB}"/>
              </a:ext>
            </a:extLst>
          </p:cNvPr>
          <p:cNvCxnSpPr>
            <a:cxnSpLocks/>
            <a:stCxn id="26" idx="3"/>
          </p:cNvCxnSpPr>
          <p:nvPr/>
        </p:nvCxnSpPr>
        <p:spPr>
          <a:xfrm rot="16200000" flipH="1">
            <a:off x="3098223" y="5119390"/>
            <a:ext cx="332014" cy="156691"/>
          </a:xfrm>
          <a:prstGeom prst="bentConnector3">
            <a:avLst>
              <a:gd name="adj1" fmla="val 990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8C4E804A-C929-47D6-9335-23C7B676E7CE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3108852" y="5570967"/>
            <a:ext cx="324040" cy="143408"/>
          </a:xfrm>
          <a:prstGeom prst="bentConnector3">
            <a:avLst>
              <a:gd name="adj1" fmla="val 1002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apecio 34">
            <a:extLst>
              <a:ext uri="{FF2B5EF4-FFF2-40B4-BE49-F238E27FC236}">
                <a16:creationId xmlns:a16="http://schemas.microsoft.com/office/drawing/2014/main" id="{EC3636DD-1834-4C30-A918-58E114BBC81E}"/>
              </a:ext>
            </a:extLst>
          </p:cNvPr>
          <p:cNvSpPr/>
          <p:nvPr/>
        </p:nvSpPr>
        <p:spPr>
          <a:xfrm rot="5400000">
            <a:off x="3333563" y="5289248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31598DB3-4A02-4351-AF43-BE1D53771D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18784" y="5119703"/>
            <a:ext cx="377137" cy="110940"/>
          </a:xfrm>
          <a:prstGeom prst="bentConnector3">
            <a:avLst>
              <a:gd name="adj1" fmla="val 998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BC745C89-FB8D-40F5-A471-369BF40113E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18784" y="5613752"/>
            <a:ext cx="377137" cy="110944"/>
          </a:xfrm>
          <a:prstGeom prst="bentConnector3">
            <a:avLst>
              <a:gd name="adj1" fmla="val 1009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rapecio 37">
            <a:extLst>
              <a:ext uri="{FF2B5EF4-FFF2-40B4-BE49-F238E27FC236}">
                <a16:creationId xmlns:a16="http://schemas.microsoft.com/office/drawing/2014/main" id="{AF85C541-AE25-47C5-8BF3-ABBE14291274}"/>
              </a:ext>
            </a:extLst>
          </p:cNvPr>
          <p:cNvSpPr/>
          <p:nvPr/>
        </p:nvSpPr>
        <p:spPr>
          <a:xfrm rot="5400000">
            <a:off x="3853811" y="5289248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9" name="Conector: angular 38">
            <a:extLst>
              <a:ext uri="{FF2B5EF4-FFF2-40B4-BE49-F238E27FC236}">
                <a16:creationId xmlns:a16="http://schemas.microsoft.com/office/drawing/2014/main" id="{710880D6-8B98-43C9-BDFA-C0DDF2CFEED1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4135257" y="4794394"/>
            <a:ext cx="717772" cy="503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39FE46E3-7B23-499F-A4A9-E7D4078B82BE}"/>
              </a:ext>
            </a:extLst>
          </p:cNvPr>
          <p:cNvCxnSpPr>
            <a:cxnSpLocks/>
            <a:stCxn id="32" idx="4"/>
          </p:cNvCxnSpPr>
          <p:nvPr/>
        </p:nvCxnSpPr>
        <p:spPr>
          <a:xfrm flipV="1">
            <a:off x="4008025" y="5564159"/>
            <a:ext cx="845004" cy="565259"/>
          </a:xfrm>
          <a:prstGeom prst="bentConnector3">
            <a:avLst>
              <a:gd name="adj1" fmla="val 591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rapecio 40">
            <a:extLst>
              <a:ext uri="{FF2B5EF4-FFF2-40B4-BE49-F238E27FC236}">
                <a16:creationId xmlns:a16="http://schemas.microsoft.com/office/drawing/2014/main" id="{E3B95C97-623D-4208-949F-BE74DC98B714}"/>
              </a:ext>
            </a:extLst>
          </p:cNvPr>
          <p:cNvSpPr/>
          <p:nvPr/>
        </p:nvSpPr>
        <p:spPr>
          <a:xfrm rot="5400000">
            <a:off x="4856268" y="5307312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bo 41">
            <a:extLst>
              <a:ext uri="{FF2B5EF4-FFF2-40B4-BE49-F238E27FC236}">
                <a16:creationId xmlns:a16="http://schemas.microsoft.com/office/drawing/2014/main" id="{D173AEE6-672B-474A-B2C8-E14AF5DD2613}"/>
              </a:ext>
            </a:extLst>
          </p:cNvPr>
          <p:cNvSpPr/>
          <p:nvPr/>
        </p:nvSpPr>
        <p:spPr>
          <a:xfrm>
            <a:off x="7067363" y="5202291"/>
            <a:ext cx="372357" cy="34957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bo 42">
            <a:extLst>
              <a:ext uri="{FF2B5EF4-FFF2-40B4-BE49-F238E27FC236}">
                <a16:creationId xmlns:a16="http://schemas.microsoft.com/office/drawing/2014/main" id="{F1DCE9B5-1B39-4283-B60A-FE9F29C86B32}"/>
              </a:ext>
            </a:extLst>
          </p:cNvPr>
          <p:cNvSpPr/>
          <p:nvPr/>
        </p:nvSpPr>
        <p:spPr>
          <a:xfrm>
            <a:off x="7821460" y="5096045"/>
            <a:ext cx="571849" cy="56206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bo 43">
            <a:extLst>
              <a:ext uri="{FF2B5EF4-FFF2-40B4-BE49-F238E27FC236}">
                <a16:creationId xmlns:a16="http://schemas.microsoft.com/office/drawing/2014/main" id="{FC2A4A4E-44F8-4D67-A6E1-F30BABFA6F1E}"/>
              </a:ext>
            </a:extLst>
          </p:cNvPr>
          <p:cNvSpPr/>
          <p:nvPr/>
        </p:nvSpPr>
        <p:spPr>
          <a:xfrm>
            <a:off x="8773915" y="4978628"/>
            <a:ext cx="729842" cy="763398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7400ECAA-0415-46A7-B62A-8E33B79E3BB9}"/>
              </a:ext>
            </a:extLst>
          </p:cNvPr>
          <p:cNvCxnSpPr>
            <a:cxnSpLocks/>
          </p:cNvCxnSpPr>
          <p:nvPr/>
        </p:nvCxnSpPr>
        <p:spPr>
          <a:xfrm>
            <a:off x="7496754" y="5420772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DFFB02F6-DD30-4CA9-BBA2-D64CE4F1B6B7}"/>
              </a:ext>
            </a:extLst>
          </p:cNvPr>
          <p:cNvCxnSpPr>
            <a:cxnSpLocks/>
          </p:cNvCxnSpPr>
          <p:nvPr/>
        </p:nvCxnSpPr>
        <p:spPr>
          <a:xfrm>
            <a:off x="8479734" y="5420772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F817EFEC-B359-447C-8328-3D8D0DEE1E16}"/>
              </a:ext>
            </a:extLst>
          </p:cNvPr>
          <p:cNvCxnSpPr>
            <a:stCxn id="41" idx="0"/>
            <a:endCxn id="42" idx="2"/>
          </p:cNvCxnSpPr>
          <p:nvPr/>
        </p:nvCxnSpPr>
        <p:spPr>
          <a:xfrm flipV="1">
            <a:off x="5131179" y="5420772"/>
            <a:ext cx="1936184" cy="19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F29C3FCD-B902-4078-8698-93F7A0AECCDF}"/>
              </a:ext>
            </a:extLst>
          </p:cNvPr>
          <p:cNvCxnSpPr/>
          <p:nvPr/>
        </p:nvCxnSpPr>
        <p:spPr>
          <a:xfrm flipV="1">
            <a:off x="7617640" y="5437092"/>
            <a:ext cx="0" cy="533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62AD7ED5-66AF-44DF-80C7-AF5318CC7D15}"/>
              </a:ext>
            </a:extLst>
          </p:cNvPr>
          <p:cNvCxnSpPr/>
          <p:nvPr/>
        </p:nvCxnSpPr>
        <p:spPr>
          <a:xfrm flipV="1">
            <a:off x="8597844" y="5453157"/>
            <a:ext cx="0" cy="533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990E290-2CF6-43C4-90C3-19E409F64406}"/>
              </a:ext>
            </a:extLst>
          </p:cNvPr>
          <p:cNvSpPr txBox="1"/>
          <p:nvPr/>
        </p:nvSpPr>
        <p:spPr>
          <a:xfrm>
            <a:off x="3319936" y="5229411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1B7EEA5-E794-4039-A0FF-05B78977C37F}"/>
              </a:ext>
            </a:extLst>
          </p:cNvPr>
          <p:cNvSpPr txBox="1"/>
          <p:nvPr/>
        </p:nvSpPr>
        <p:spPr>
          <a:xfrm>
            <a:off x="3852327" y="5237532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BBFA5C0-400B-462C-993A-10073D2E39EE}"/>
              </a:ext>
            </a:extLst>
          </p:cNvPr>
          <p:cNvSpPr txBox="1"/>
          <p:nvPr/>
        </p:nvSpPr>
        <p:spPr>
          <a:xfrm>
            <a:off x="4836240" y="5262512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56" name="Trapecio 55">
            <a:extLst>
              <a:ext uri="{FF2B5EF4-FFF2-40B4-BE49-F238E27FC236}">
                <a16:creationId xmlns:a16="http://schemas.microsoft.com/office/drawing/2014/main" id="{DD2AFBB8-9247-4FAC-ADFA-70FF0A619DE1}"/>
              </a:ext>
            </a:extLst>
          </p:cNvPr>
          <p:cNvSpPr/>
          <p:nvPr/>
        </p:nvSpPr>
        <p:spPr>
          <a:xfrm>
            <a:off x="7496754" y="6025810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Trapecio 56">
            <a:extLst>
              <a:ext uri="{FF2B5EF4-FFF2-40B4-BE49-F238E27FC236}">
                <a16:creationId xmlns:a16="http://schemas.microsoft.com/office/drawing/2014/main" id="{1422B2DA-FAA9-48D4-89EB-65C57E0AEF1B}"/>
              </a:ext>
            </a:extLst>
          </p:cNvPr>
          <p:cNvSpPr/>
          <p:nvPr/>
        </p:nvSpPr>
        <p:spPr>
          <a:xfrm>
            <a:off x="8467590" y="6025810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2F020BC-8A77-4365-BB75-6C284A01EC53}"/>
              </a:ext>
            </a:extLst>
          </p:cNvPr>
          <p:cNvSpPr txBox="1"/>
          <p:nvPr/>
        </p:nvSpPr>
        <p:spPr>
          <a:xfrm>
            <a:off x="3264230" y="1716266"/>
            <a:ext cx="668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AdapNet</a:t>
            </a:r>
            <a:r>
              <a:rPr lang="es-ES" dirty="0"/>
              <a:t>++ entrenada con una sola modalidad del </a:t>
            </a:r>
            <a:r>
              <a:rPr lang="es-ES" dirty="0" err="1"/>
              <a:t>dataset</a:t>
            </a:r>
            <a:r>
              <a:rPr lang="es-ES" dirty="0"/>
              <a:t> UMA-SAR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104771D0-9AC0-41BC-B6E2-3B819400EEA7}"/>
              </a:ext>
            </a:extLst>
          </p:cNvPr>
          <p:cNvSpPr/>
          <p:nvPr/>
        </p:nvSpPr>
        <p:spPr>
          <a:xfrm>
            <a:off x="3911624" y="2085598"/>
            <a:ext cx="2287785" cy="111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FA16EEC4-046B-4B71-9584-855C23B330E9}"/>
              </a:ext>
            </a:extLst>
          </p:cNvPr>
          <p:cNvSpPr/>
          <p:nvPr/>
        </p:nvSpPr>
        <p:spPr>
          <a:xfrm>
            <a:off x="2112249" y="4117570"/>
            <a:ext cx="2287785" cy="111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C8C4777B-16D9-46E8-90E1-ADACF670C17E}"/>
              </a:ext>
            </a:extLst>
          </p:cNvPr>
          <p:cNvSpPr/>
          <p:nvPr/>
        </p:nvSpPr>
        <p:spPr>
          <a:xfrm>
            <a:off x="2071629" y="5614374"/>
            <a:ext cx="2287785" cy="11198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3" name="Conector: angular 62">
            <a:extLst>
              <a:ext uri="{FF2B5EF4-FFF2-40B4-BE49-F238E27FC236}">
                <a16:creationId xmlns:a16="http://schemas.microsoft.com/office/drawing/2014/main" id="{72BFBB2B-3EBC-41E6-B44F-16475D3175AF}"/>
              </a:ext>
            </a:extLst>
          </p:cNvPr>
          <p:cNvCxnSpPr>
            <a:stCxn id="59" idx="1"/>
            <a:endCxn id="61" idx="1"/>
          </p:cNvCxnSpPr>
          <p:nvPr/>
        </p:nvCxnSpPr>
        <p:spPr>
          <a:xfrm rot="10800000" flipV="1">
            <a:off x="2071630" y="2645509"/>
            <a:ext cx="1839995" cy="3528776"/>
          </a:xfrm>
          <a:prstGeom prst="bentConnector3">
            <a:avLst>
              <a:gd name="adj1" fmla="val 13918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4D9C0836-4139-43EE-BC4A-206B5B15EEF0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346548" y="4677481"/>
            <a:ext cx="7657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ítulo 1">
            <a:extLst>
              <a:ext uri="{FF2B5EF4-FFF2-40B4-BE49-F238E27FC236}">
                <a16:creationId xmlns:a16="http://schemas.microsoft.com/office/drawing/2014/main" id="{4EFD63C0-7FB9-4F2D-B9D6-56429C0C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7379" y="151134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 err="1">
                <a:latin typeface="+mn-lt"/>
              </a:rPr>
              <a:t>AdapNet</a:t>
            </a:r>
            <a:r>
              <a:rPr lang="es-ES" sz="2800" dirty="0">
                <a:latin typeface="+mn-lt"/>
              </a:rPr>
              <a:t>++ con 2 modalidades</a:t>
            </a:r>
          </a:p>
        </p:txBody>
      </p:sp>
    </p:spTree>
    <p:extLst>
      <p:ext uri="{BB962C8B-B14F-4D97-AF65-F5344CB8AC3E}">
        <p14:creationId xmlns:p14="http://schemas.microsoft.com/office/powerpoint/2010/main" val="4064550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121FA1-1CAA-40CE-A76F-5A537BF7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6862" y="911225"/>
            <a:ext cx="8915400" cy="6774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sz="4000" dirty="0"/>
              <a:t>Resultados transferencia de conocimiento de </a:t>
            </a:r>
            <a:r>
              <a:rPr lang="es-ES" sz="4000" dirty="0" err="1"/>
              <a:t>AdapNet</a:t>
            </a:r>
            <a:r>
              <a:rPr lang="es-ES" sz="4000" dirty="0"/>
              <a:t>++ con dos modalidades</a:t>
            </a:r>
          </a:p>
          <a:p>
            <a:pPr marL="0" indent="0">
              <a:buNone/>
            </a:pPr>
            <a:endParaRPr lang="es-ES" sz="2800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8849621-78C1-46F3-8F32-C02725613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CC0473-A848-43E9-B766-4BE6ED532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28</a:t>
            </a:fld>
            <a:endParaRPr lang="es-ES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47EFF9B-B3B5-4645-9652-A2E625B3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114972"/>
              </p:ext>
            </p:extLst>
          </p:nvPr>
        </p:nvGraphicFramePr>
        <p:xfrm>
          <a:off x="1775533" y="2743200"/>
          <a:ext cx="8915400" cy="36812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4075940461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844944592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666837572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70501122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3503811036"/>
                    </a:ext>
                  </a:extLst>
                </a:gridCol>
              </a:tblGrid>
              <a:tr h="635062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Clase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Positivos reales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Falsos positivos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Falsos negativos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 err="1">
                          <a:effectLst/>
                        </a:rPr>
                        <a:t>IoU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72487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Escombros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8299,225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939,36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1982,87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74 %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0517582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Civil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1218,45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1246,69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610,58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40 %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246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Personal de rescate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3391,68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910,17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2211,81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52 %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98714994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Vehículo civil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7009,61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941,06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695,04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81 %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781094"/>
                  </a:ext>
                </a:extLst>
              </a:tr>
              <a:tr h="46444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Vehículo de rescate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7754,52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1931,37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972,29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73 %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46902850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Víctima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0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0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361,00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650954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Zapatos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0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0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>
                          <a:effectLst/>
                        </a:rPr>
                        <a:t>343,48</a:t>
                      </a:r>
                      <a:endParaRPr lang="es-ES" sz="1800" b="0" i="0" u="none" strike="noStrike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4730937"/>
                  </a:ext>
                </a:extLst>
              </a:tr>
              <a:tr h="322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Fondo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256785,43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4484,43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u="none" strike="noStrike" dirty="0">
                          <a:effectLst/>
                        </a:rPr>
                        <a:t>3275,98</a:t>
                      </a:r>
                      <a:endParaRPr lang="es-ES" sz="1800" b="0" i="0" u="none" strike="noStrike" dirty="0">
                        <a:solidFill>
                          <a:srgbClr val="000000"/>
                        </a:solidFill>
                        <a:effectLst/>
                        <a:latin typeface="LMRomanM" panose="00000500000000000000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97 %</a:t>
                      </a:r>
                    </a:p>
                  </a:txBody>
                  <a:tcPr marL="7620" marR="7620" marT="7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1845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30143528-6A9E-4CE7-AF99-BA4CC15AFDE4}"/>
              </a:ext>
            </a:extLst>
          </p:cNvPr>
          <p:cNvSpPr txBox="1"/>
          <p:nvPr/>
        </p:nvSpPr>
        <p:spPr>
          <a:xfrm>
            <a:off x="1896862" y="1884218"/>
            <a:ext cx="2471938" cy="106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Pérdidas: 0,09.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MIoU:52.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1070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EC52B-78BF-419D-970F-0B3A1119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116551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Comparación entre 1 y 2 modalidades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CBA972-2F6F-40F9-9A26-B9A45D558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	8. Resultados obtenidos con el </a:t>
            </a:r>
            <a:r>
              <a:rPr lang="es-ES" sz="2000" dirty="0" err="1"/>
              <a:t>dataset</a:t>
            </a:r>
            <a:r>
              <a:rPr lang="es-ES" sz="2000" dirty="0"/>
              <a:t> UMA-SAR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56C4A9-6280-4163-90B7-584C9A24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29</a:t>
            </a:fld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FD5434F-7BF8-44E0-8D1A-1BD0BD0F3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8" y="1793965"/>
            <a:ext cx="1820459" cy="14894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8393B43-A086-4B7F-BB8C-8DE207839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51" y="1934053"/>
            <a:ext cx="2895129" cy="15595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35FF4A-5E4C-4A22-97C8-389B3E445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28" y="1934053"/>
            <a:ext cx="2895131" cy="15595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66B92D-DE79-4EAB-B1F0-71060D8BA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51" y="3648151"/>
            <a:ext cx="2895129" cy="15595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6DD0ACD-8741-499A-8240-0AD834D2E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28" y="3648150"/>
            <a:ext cx="2895131" cy="155951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2156AB4-535B-41B3-BC23-46B8BB653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27" y="5298488"/>
            <a:ext cx="2895132" cy="15595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40EE4C1-0885-4D72-B861-85643AC1F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949" y="5298489"/>
            <a:ext cx="2895131" cy="155951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FDAE584-998C-4526-86CE-9157F4F45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8" y="3527510"/>
            <a:ext cx="1820460" cy="148946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06CC615-710A-444B-9CA8-D9472438C1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7" y="5207661"/>
            <a:ext cx="1820459" cy="148946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0875E1F-A503-4927-B4FB-4BBD60ADCA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96" y="3527511"/>
            <a:ext cx="1820459" cy="148946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8E7BD86-E746-4490-BA65-E8193C09C6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96" y="1793964"/>
            <a:ext cx="1820459" cy="148946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D8F63FA-40F7-4364-BE15-597165291A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996" y="5207660"/>
            <a:ext cx="1820460" cy="14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ACA8C1A1-5D52-47FB-9BAA-508D5CCAD3EE}"/>
              </a:ext>
            </a:extLst>
          </p:cNvPr>
          <p:cNvSpPr/>
          <p:nvPr/>
        </p:nvSpPr>
        <p:spPr>
          <a:xfrm>
            <a:off x="8460418" y="1830926"/>
            <a:ext cx="2893381" cy="493452"/>
          </a:xfrm>
          <a:prstGeom prst="rect">
            <a:avLst/>
          </a:prstGeom>
          <a:solidFill>
            <a:srgbClr val="6287A2"/>
          </a:solidFill>
          <a:ln>
            <a:solidFill>
              <a:srgbClr val="62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6CE0695-76E0-4862-8D17-EDADB43F2B2E}"/>
              </a:ext>
            </a:extLst>
          </p:cNvPr>
          <p:cNvSpPr/>
          <p:nvPr/>
        </p:nvSpPr>
        <p:spPr>
          <a:xfrm>
            <a:off x="4660777" y="1813143"/>
            <a:ext cx="2512379" cy="493452"/>
          </a:xfrm>
          <a:prstGeom prst="rect">
            <a:avLst/>
          </a:prstGeom>
          <a:solidFill>
            <a:srgbClr val="5EC0CA"/>
          </a:solidFill>
          <a:ln>
            <a:solidFill>
              <a:srgbClr val="5EC0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6E12E78-F6EA-41E3-98B2-CAFA40442EA8}"/>
              </a:ext>
            </a:extLst>
          </p:cNvPr>
          <p:cNvSpPr/>
          <p:nvPr/>
        </p:nvSpPr>
        <p:spPr>
          <a:xfrm>
            <a:off x="994300" y="1830926"/>
            <a:ext cx="2512379" cy="493452"/>
          </a:xfrm>
          <a:prstGeom prst="rect">
            <a:avLst/>
          </a:prstGeom>
          <a:solidFill>
            <a:srgbClr val="80C8BC"/>
          </a:solidFill>
          <a:ln>
            <a:solidFill>
              <a:srgbClr val="00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021448-D8AD-4D4D-89F8-22F4985B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93" y="2611688"/>
            <a:ext cx="1222371" cy="915598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2D4925B-ED07-4C27-BB45-58ED9082920F}"/>
              </a:ext>
            </a:extLst>
          </p:cNvPr>
          <p:cNvCxnSpPr>
            <a:cxnSpLocks/>
          </p:cNvCxnSpPr>
          <p:nvPr/>
        </p:nvCxnSpPr>
        <p:spPr>
          <a:xfrm>
            <a:off x="2145089" y="3578400"/>
            <a:ext cx="0" cy="48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FE104057-0D1D-429E-88DD-15A9E11DF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08" y="4160976"/>
            <a:ext cx="778181" cy="7781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37CF21-7C8C-49FD-95EA-9FEC297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5" t="22370" b="52037"/>
          <a:stretch/>
        </p:blipFill>
        <p:spPr>
          <a:xfrm>
            <a:off x="1196657" y="5478302"/>
            <a:ext cx="2092156" cy="678753"/>
          </a:xfrm>
          <a:prstGeom prst="rect">
            <a:avLst/>
          </a:prstGeom>
        </p:spPr>
      </p:pic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BB590A9-B19E-46F8-ACAA-7AEB8CC0F9F2}"/>
              </a:ext>
            </a:extLst>
          </p:cNvPr>
          <p:cNvCxnSpPr>
            <a:cxnSpLocks/>
          </p:cNvCxnSpPr>
          <p:nvPr/>
        </p:nvCxnSpPr>
        <p:spPr>
          <a:xfrm>
            <a:off x="2152679" y="4975783"/>
            <a:ext cx="0" cy="44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306DE4-5F48-44E5-9517-8B5091FD936A}"/>
              </a:ext>
            </a:extLst>
          </p:cNvPr>
          <p:cNvSpPr/>
          <p:nvPr/>
        </p:nvSpPr>
        <p:spPr>
          <a:xfrm>
            <a:off x="1798715" y="5532784"/>
            <a:ext cx="717462" cy="596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23B8C5B-344E-4D93-9ACF-5850CFC785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9"/>
          <a:stretch/>
        </p:blipFill>
        <p:spPr>
          <a:xfrm>
            <a:off x="8357894" y="2505099"/>
            <a:ext cx="2957449" cy="1604506"/>
          </a:xfrm>
          <a:prstGeom prst="rect">
            <a:avLst/>
          </a:prstGeom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621E0089-6886-4E97-88C3-0C550191B1F7}"/>
              </a:ext>
            </a:extLst>
          </p:cNvPr>
          <p:cNvCxnSpPr>
            <a:cxnSpLocks/>
          </p:cNvCxnSpPr>
          <p:nvPr/>
        </p:nvCxnSpPr>
        <p:spPr>
          <a:xfrm>
            <a:off x="9875075" y="4107121"/>
            <a:ext cx="0" cy="632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77160DDA-9F35-4050-A72A-5156D35153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8"/>
          <a:stretch/>
        </p:blipFill>
        <p:spPr>
          <a:xfrm>
            <a:off x="8396351" y="4854252"/>
            <a:ext cx="2957449" cy="1736278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DD3E4174-65AD-45D0-8244-A96BE55738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9" t="-1171" r="54246" b="1171"/>
          <a:stretch/>
        </p:blipFill>
        <p:spPr>
          <a:xfrm>
            <a:off x="5013777" y="2472214"/>
            <a:ext cx="1856429" cy="1706909"/>
          </a:xfrm>
          <a:prstGeom prst="rect">
            <a:avLst/>
          </a:prstGeom>
        </p:spPr>
      </p:pic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E2050B7-3F54-4E20-823D-CD299D7320B8}"/>
              </a:ext>
            </a:extLst>
          </p:cNvPr>
          <p:cNvCxnSpPr>
            <a:cxnSpLocks/>
          </p:cNvCxnSpPr>
          <p:nvPr/>
        </p:nvCxnSpPr>
        <p:spPr>
          <a:xfrm>
            <a:off x="5951987" y="4358449"/>
            <a:ext cx="0" cy="54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n 40">
            <a:extLst>
              <a:ext uri="{FF2B5EF4-FFF2-40B4-BE49-F238E27FC236}">
                <a16:creationId xmlns:a16="http://schemas.microsoft.com/office/drawing/2014/main" id="{AE969F1F-5FC7-4533-A724-AD733A9C73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777" y="5125299"/>
            <a:ext cx="1876421" cy="1411069"/>
          </a:xfrm>
          <a:prstGeom prst="rect">
            <a:avLst/>
          </a:prstGeom>
        </p:spPr>
      </p:pic>
      <p:sp>
        <p:nvSpPr>
          <p:cNvPr id="18" name="Título 17">
            <a:extLst>
              <a:ext uri="{FF2B5EF4-FFF2-40B4-BE49-F238E27FC236}">
                <a16:creationId xmlns:a16="http://schemas.microsoft.com/office/drawing/2014/main" id="{D3A2ECF2-2382-4E7E-91DE-4F684764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Introducción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1B8DA092-5C17-4629-95A6-BE6FE09EF4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2060"/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s-ES" dirty="0"/>
              <a:t>	Introducción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1E7C070-95C0-4134-BE0E-EE616B554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3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C006D42-E4B1-4EA5-8840-102F7B4A4C7D}"/>
              </a:ext>
            </a:extLst>
          </p:cNvPr>
          <p:cNvSpPr txBox="1"/>
          <p:nvPr/>
        </p:nvSpPr>
        <p:spPr>
          <a:xfrm>
            <a:off x="1554716" y="1875203"/>
            <a:ext cx="137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F94B0C9-8663-4DCB-AE16-DD3442B49C42}"/>
              </a:ext>
            </a:extLst>
          </p:cNvPr>
          <p:cNvSpPr txBox="1"/>
          <p:nvPr/>
        </p:nvSpPr>
        <p:spPr>
          <a:xfrm>
            <a:off x="5378792" y="1875203"/>
            <a:ext cx="114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Detección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4EE377A-CEE4-443B-96C5-702E2AA3C284}"/>
              </a:ext>
            </a:extLst>
          </p:cNvPr>
          <p:cNvSpPr txBox="1"/>
          <p:nvPr/>
        </p:nvSpPr>
        <p:spPr>
          <a:xfrm>
            <a:off x="9112866" y="1875203"/>
            <a:ext cx="152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Segmentación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7561783-DC72-479B-9AE5-CBE3039566EB}"/>
              </a:ext>
            </a:extLst>
          </p:cNvPr>
          <p:cNvSpPr/>
          <p:nvPr/>
        </p:nvSpPr>
        <p:spPr>
          <a:xfrm>
            <a:off x="994300" y="2324378"/>
            <a:ext cx="2512378" cy="4333874"/>
          </a:xfrm>
          <a:prstGeom prst="rect">
            <a:avLst/>
          </a:prstGeom>
          <a:noFill/>
          <a:ln>
            <a:solidFill>
              <a:srgbClr val="80C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6AC9C8DA-DE5A-4FE4-88D7-E1B7B20F3EEB}"/>
              </a:ext>
            </a:extLst>
          </p:cNvPr>
          <p:cNvSpPr/>
          <p:nvPr/>
        </p:nvSpPr>
        <p:spPr>
          <a:xfrm>
            <a:off x="4660777" y="2306595"/>
            <a:ext cx="2512375" cy="4351657"/>
          </a:xfrm>
          <a:prstGeom prst="rect">
            <a:avLst/>
          </a:prstGeom>
          <a:noFill/>
          <a:ln>
            <a:solidFill>
              <a:srgbClr val="5EC0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26753B8-9100-40A3-AB65-78D0224CD561}"/>
              </a:ext>
            </a:extLst>
          </p:cNvPr>
          <p:cNvSpPr/>
          <p:nvPr/>
        </p:nvSpPr>
        <p:spPr>
          <a:xfrm>
            <a:off x="8460418" y="2324379"/>
            <a:ext cx="2893381" cy="4333874"/>
          </a:xfrm>
          <a:prstGeom prst="rect">
            <a:avLst/>
          </a:prstGeom>
          <a:noFill/>
          <a:ln>
            <a:solidFill>
              <a:srgbClr val="6287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769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1D89A-C875-4B43-B246-C86842341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8. Conclusiones y 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27CE5C-7D4B-4432-9155-A104ED4B6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2767734"/>
            <a:ext cx="8915400" cy="4351338"/>
          </a:xfrm>
        </p:spPr>
        <p:txBody>
          <a:bodyPr/>
          <a:lstStyle/>
          <a:p>
            <a:r>
              <a:rPr lang="es-ES" dirty="0"/>
              <a:t>Importancia del ajuste fino.</a:t>
            </a:r>
          </a:p>
          <a:p>
            <a:r>
              <a:rPr lang="es-ES" dirty="0"/>
              <a:t>Fondo de la imagen en el calculo del error.</a:t>
            </a:r>
          </a:p>
          <a:p>
            <a:r>
              <a:rPr lang="es-ES" dirty="0"/>
              <a:t>El resultado mejora al utilizar dos modalidades.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8B1DB7-AE6B-45BF-9553-16E7BBAFE7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	9. Conclusiones y trabajos futuros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0271FA-F1B4-4AC8-B67B-84071342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30</a:t>
            </a:fld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24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E7E97-44D9-48FE-BC0C-0176003AE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9. 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EC7B7-4026-4102-A635-653FB670B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2324099"/>
            <a:ext cx="8915400" cy="4351338"/>
          </a:xfrm>
        </p:spPr>
        <p:txBody>
          <a:bodyPr/>
          <a:lstStyle/>
          <a:p>
            <a:r>
              <a:rPr lang="es-ES" dirty="0"/>
              <a:t>Aumento de la cantidad de imágenes con víctimas.</a:t>
            </a:r>
          </a:p>
          <a:p>
            <a:r>
              <a:rPr lang="es-ES" dirty="0"/>
              <a:t>Estudio del uso del bloque SSMA con </a:t>
            </a:r>
            <a:r>
              <a:rPr lang="es-ES" dirty="0" err="1"/>
              <a:t>Mask</a:t>
            </a:r>
            <a:r>
              <a:rPr lang="es-ES" dirty="0"/>
              <a:t>-RCNN.</a:t>
            </a:r>
          </a:p>
          <a:p>
            <a:r>
              <a:rPr lang="es-ES" dirty="0"/>
              <a:t>Análisis de funciones de pérdida diferentes.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DC562C-95D3-45AF-A1C4-8DCD380E41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2000" dirty="0"/>
              <a:t>	10. Trabajos futuros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657E65-3757-4373-8CAB-B21D1031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smtClean="0">
                <a:solidFill>
                  <a:schemeClr val="bg1"/>
                </a:solidFill>
              </a:rPr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0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0FD998-AF7D-4DB0-8A79-101FAD320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Segmentación de imágenes con CNN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F71BAE1E-6A50-49AB-81C2-BDC5D1B72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65" y="2788584"/>
            <a:ext cx="7873670" cy="2380412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5AD31-9303-4E09-875F-BC5FBCE56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E513FD-187C-43E3-BC54-425D3AAF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4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C24303B-9B80-4D14-84CA-93260BA3DEF8}"/>
              </a:ext>
            </a:extLst>
          </p:cNvPr>
          <p:cNvSpPr/>
          <p:nvPr/>
        </p:nvSpPr>
        <p:spPr>
          <a:xfrm>
            <a:off x="4447713" y="2911876"/>
            <a:ext cx="3444536" cy="4350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D0187C-EC72-42E0-BD2C-CC7ACB63BC00}"/>
              </a:ext>
            </a:extLst>
          </p:cNvPr>
          <p:cNvSpPr/>
          <p:nvPr/>
        </p:nvSpPr>
        <p:spPr>
          <a:xfrm>
            <a:off x="4714044" y="3258105"/>
            <a:ext cx="2789164" cy="212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2515C99-B7CE-4861-BDEB-81CABBD96567}"/>
              </a:ext>
            </a:extLst>
          </p:cNvPr>
          <p:cNvSpPr/>
          <p:nvPr/>
        </p:nvSpPr>
        <p:spPr>
          <a:xfrm>
            <a:off x="5122416" y="3429000"/>
            <a:ext cx="1837677" cy="1487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EB4DB8-4E1A-4BFD-BE9A-7F4AB9534551}"/>
              </a:ext>
            </a:extLst>
          </p:cNvPr>
          <p:cNvSpPr/>
          <p:nvPr/>
        </p:nvSpPr>
        <p:spPr>
          <a:xfrm>
            <a:off x="6896100" y="3485939"/>
            <a:ext cx="150876" cy="107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2AFBD1F-F1E1-4208-808C-E6EB8C770464}"/>
              </a:ext>
            </a:extLst>
          </p:cNvPr>
          <p:cNvSpPr/>
          <p:nvPr/>
        </p:nvSpPr>
        <p:spPr>
          <a:xfrm>
            <a:off x="5545836" y="3639312"/>
            <a:ext cx="1042416" cy="53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132AB1F-974E-4887-9909-F0EE61EEDA7A}"/>
              </a:ext>
            </a:extLst>
          </p:cNvPr>
          <p:cNvSpPr/>
          <p:nvPr/>
        </p:nvSpPr>
        <p:spPr>
          <a:xfrm>
            <a:off x="6373368" y="3629121"/>
            <a:ext cx="214884" cy="784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Abrir llave 15">
            <a:extLst>
              <a:ext uri="{FF2B5EF4-FFF2-40B4-BE49-F238E27FC236}">
                <a16:creationId xmlns:a16="http://schemas.microsoft.com/office/drawing/2014/main" id="{0DFC365D-C098-4A94-97E0-BE26682619EA}"/>
              </a:ext>
            </a:extLst>
          </p:cNvPr>
          <p:cNvSpPr/>
          <p:nvPr/>
        </p:nvSpPr>
        <p:spPr>
          <a:xfrm rot="5400000">
            <a:off x="4826000" y="1817744"/>
            <a:ext cx="271674" cy="1930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Abrir llave 16">
            <a:extLst>
              <a:ext uri="{FF2B5EF4-FFF2-40B4-BE49-F238E27FC236}">
                <a16:creationId xmlns:a16="http://schemas.microsoft.com/office/drawing/2014/main" id="{9ADE8070-D20C-4CFF-8295-78ADFC5A4D25}"/>
              </a:ext>
            </a:extLst>
          </p:cNvPr>
          <p:cNvSpPr/>
          <p:nvPr/>
        </p:nvSpPr>
        <p:spPr>
          <a:xfrm rot="5400000">
            <a:off x="7094328" y="1817744"/>
            <a:ext cx="271674" cy="1930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7919F4C-C65C-4E27-B54B-907CEFF9E355}"/>
              </a:ext>
            </a:extLst>
          </p:cNvPr>
          <p:cNvSpPr txBox="1"/>
          <p:nvPr/>
        </p:nvSpPr>
        <p:spPr>
          <a:xfrm>
            <a:off x="4462303" y="2264057"/>
            <a:ext cx="99906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Encoder</a:t>
            </a:r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32293B-E82B-4689-9252-108674708B4E}"/>
              </a:ext>
            </a:extLst>
          </p:cNvPr>
          <p:cNvSpPr txBox="1"/>
          <p:nvPr/>
        </p:nvSpPr>
        <p:spPr>
          <a:xfrm>
            <a:off x="6730631" y="2258225"/>
            <a:ext cx="99906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Decoder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844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D5E83-F0A0-4B5B-BEB4-B639F7B1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Proceso de entrenamiento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60C17B-5848-493E-ADD2-28C429B00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13" y="3705612"/>
            <a:ext cx="5109974" cy="212963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893DCA-0B67-4E0B-9056-C73D45F4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Introducción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B36C204-8F5F-46F7-B5E9-9591E999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5835250"/>
            <a:ext cx="1543050" cy="59055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AB5E0B-2881-44DF-9428-36F68AE4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5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19B2CD-4F5A-43A3-99C3-753D2AEBB3B6}"/>
              </a:ext>
            </a:extLst>
          </p:cNvPr>
          <p:cNvSpPr/>
          <p:nvPr/>
        </p:nvSpPr>
        <p:spPr>
          <a:xfrm>
            <a:off x="7990587" y="1794933"/>
            <a:ext cx="135467" cy="144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C5A103C-0E06-422E-821D-0BD62390E081}"/>
              </a:ext>
            </a:extLst>
          </p:cNvPr>
          <p:cNvSpPr/>
          <p:nvPr/>
        </p:nvSpPr>
        <p:spPr>
          <a:xfrm>
            <a:off x="7643453" y="1898894"/>
            <a:ext cx="135467" cy="1211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C73EF9-F85A-4F24-B5D9-F1C43F784E04}"/>
              </a:ext>
            </a:extLst>
          </p:cNvPr>
          <p:cNvSpPr/>
          <p:nvPr/>
        </p:nvSpPr>
        <p:spPr>
          <a:xfrm>
            <a:off x="7436357" y="1898894"/>
            <a:ext cx="135467" cy="1211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BFD094E-71D2-41EC-8C41-B74C72D35A56}"/>
              </a:ext>
            </a:extLst>
          </p:cNvPr>
          <p:cNvCxnSpPr/>
          <p:nvPr/>
        </p:nvCxnSpPr>
        <p:spPr>
          <a:xfrm flipH="1">
            <a:off x="4682067" y="2504474"/>
            <a:ext cx="2573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847907C-3A7C-4AEC-B9FE-4BDDFC5A49E2}"/>
              </a:ext>
            </a:extLst>
          </p:cNvPr>
          <p:cNvSpPr/>
          <p:nvPr/>
        </p:nvSpPr>
        <p:spPr>
          <a:xfrm>
            <a:off x="4456388" y="1898894"/>
            <a:ext cx="135467" cy="1211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6153E64-6222-4B7E-8AE2-61FA9AE2CE7C}"/>
              </a:ext>
            </a:extLst>
          </p:cNvPr>
          <p:cNvSpPr/>
          <p:nvPr/>
        </p:nvSpPr>
        <p:spPr>
          <a:xfrm>
            <a:off x="4244721" y="1898894"/>
            <a:ext cx="135467" cy="12111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3761E69-FD8B-4127-BBDA-5B5D193C4D2F}"/>
              </a:ext>
            </a:extLst>
          </p:cNvPr>
          <p:cNvSpPr/>
          <p:nvPr/>
        </p:nvSpPr>
        <p:spPr>
          <a:xfrm>
            <a:off x="3948047" y="1794933"/>
            <a:ext cx="135467" cy="1447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EA78EDE-5606-4A09-9019-EB06313A2704}"/>
              </a:ext>
            </a:extLst>
          </p:cNvPr>
          <p:cNvSpPr txBox="1"/>
          <p:nvPr/>
        </p:nvSpPr>
        <p:spPr>
          <a:xfrm>
            <a:off x="5686266" y="2144152"/>
            <a:ext cx="63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SGD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37821265-4B35-4972-AEA8-F723FCBE7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0" y="1655686"/>
            <a:ext cx="1037408" cy="8487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BA3B5FA-909E-4B96-93B5-8BA06087D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510" y="2685530"/>
            <a:ext cx="1037724" cy="849047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AD6E7FE1-26D0-4ED5-81D6-919B0034F8FE}"/>
              </a:ext>
            </a:extLst>
          </p:cNvPr>
          <p:cNvCxnSpPr>
            <a:stCxn id="18" idx="3"/>
            <a:endCxn id="15" idx="1"/>
          </p:cNvCxnSpPr>
          <p:nvPr/>
        </p:nvCxnSpPr>
        <p:spPr>
          <a:xfrm>
            <a:off x="3223918" y="2080080"/>
            <a:ext cx="724129" cy="43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7322E8B7-A5EE-4321-8015-5BF32E0C4E20}"/>
              </a:ext>
            </a:extLst>
          </p:cNvPr>
          <p:cNvCxnSpPr>
            <a:stCxn id="20" idx="3"/>
            <a:endCxn id="15" idx="1"/>
          </p:cNvCxnSpPr>
          <p:nvPr/>
        </p:nvCxnSpPr>
        <p:spPr>
          <a:xfrm flipV="1">
            <a:off x="3224234" y="2518833"/>
            <a:ext cx="723813" cy="59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BA20988-DF2B-43D7-AB5A-917B3A19616F}"/>
              </a:ext>
            </a:extLst>
          </p:cNvPr>
          <p:cNvCxnSpPr>
            <a:stCxn id="6" idx="3"/>
          </p:cNvCxnSpPr>
          <p:nvPr/>
        </p:nvCxnSpPr>
        <p:spPr>
          <a:xfrm flipV="1">
            <a:off x="8126054" y="2513484"/>
            <a:ext cx="433746" cy="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6AB5754-A7C9-4A06-BC1E-F1DDE8AFF194}"/>
              </a:ext>
            </a:extLst>
          </p:cNvPr>
          <p:cNvSpPr/>
          <p:nvPr/>
        </p:nvSpPr>
        <p:spPr>
          <a:xfrm>
            <a:off x="5324475" y="3714621"/>
            <a:ext cx="1355725" cy="4001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Pérdida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29C7A3B-8F45-4D7B-BD03-E1F0BC9D7EE9}"/>
              </a:ext>
            </a:extLst>
          </p:cNvPr>
          <p:cNvSpPr/>
          <p:nvPr/>
        </p:nvSpPr>
        <p:spPr>
          <a:xfrm>
            <a:off x="6002336" y="4114800"/>
            <a:ext cx="1569487" cy="4628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Gradiente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EC0EFF4-FED1-43E6-B092-AF5203BFDA60}"/>
              </a:ext>
            </a:extLst>
          </p:cNvPr>
          <p:cNvSpPr/>
          <p:nvPr/>
        </p:nvSpPr>
        <p:spPr>
          <a:xfrm>
            <a:off x="6148365" y="5244957"/>
            <a:ext cx="1752462" cy="32845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Mínimo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143FEF3-95F9-4482-A733-EF79D806A201}"/>
              </a:ext>
            </a:extLst>
          </p:cNvPr>
          <p:cNvSpPr/>
          <p:nvPr/>
        </p:nvSpPr>
        <p:spPr>
          <a:xfrm>
            <a:off x="4244722" y="4972692"/>
            <a:ext cx="1122839" cy="436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Cálculo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8162CA-E354-456F-A38A-8CA3383E2CE0}"/>
              </a:ext>
            </a:extLst>
          </p:cNvPr>
          <p:cNvSpPr/>
          <p:nvPr/>
        </p:nvSpPr>
        <p:spPr>
          <a:xfrm>
            <a:off x="7081393" y="5635160"/>
            <a:ext cx="1752462" cy="400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Parámetro P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B0805F6-520B-444C-BBCC-C71CE1F1EB36}"/>
              </a:ext>
            </a:extLst>
          </p:cNvPr>
          <p:cNvSpPr/>
          <p:nvPr/>
        </p:nvSpPr>
        <p:spPr>
          <a:xfrm rot="16200000">
            <a:off x="3070095" y="4695464"/>
            <a:ext cx="1355725" cy="400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Pérdida L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49EB56A-3A39-410A-B6A5-5BA8D7230BD4}"/>
              </a:ext>
            </a:extLst>
          </p:cNvPr>
          <p:cNvSpPr/>
          <p:nvPr/>
        </p:nvSpPr>
        <p:spPr>
          <a:xfrm>
            <a:off x="3708971" y="4017601"/>
            <a:ext cx="472611" cy="27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AF80403-E37E-4A04-9C8E-2CDC88176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329" y="1942728"/>
            <a:ext cx="2336164" cy="125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3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3019556-39F6-45C0-8054-1B4B259D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49" y="2518296"/>
            <a:ext cx="1501808" cy="750904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FA3552-E09C-4DB6-92E4-E1FDBE20B9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Introducción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A6016B6-79F7-44EF-828D-446D6DD2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6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8DBC146-2E05-40D7-BFEE-FB164AA6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365125"/>
            <a:ext cx="8915400" cy="1325563"/>
          </a:xfrm>
        </p:spPr>
        <p:txBody>
          <a:bodyPr>
            <a:normAutofit/>
          </a:bodyPr>
          <a:lstStyle/>
          <a:p>
            <a:r>
              <a:rPr lang="es-ES" sz="2800" dirty="0">
                <a:latin typeface="+mn-lt"/>
              </a:rPr>
              <a:t>Transferencia de conocimiento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ACA157-47FE-4DB9-8311-F1F2BC36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08" y="1935331"/>
            <a:ext cx="1501808" cy="750904"/>
          </a:xfrm>
          <a:prstGeom prst="rect">
            <a:avLst/>
          </a:prstGeom>
        </p:spPr>
      </p:pic>
      <p:pic>
        <p:nvPicPr>
          <p:cNvPr id="12" name="Gráfico 11" descr="Engranajes">
            <a:extLst>
              <a:ext uri="{FF2B5EF4-FFF2-40B4-BE49-F238E27FC236}">
                <a16:creationId xmlns:a16="http://schemas.microsoft.com/office/drawing/2014/main" id="{259AFD6E-F024-4E15-929A-26536B83F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8377" y="2061096"/>
            <a:ext cx="914400" cy="914400"/>
          </a:xfrm>
          <a:prstGeom prst="rect">
            <a:avLst/>
          </a:prstGeom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D1DD69C-D4E8-410D-B7F0-B2C0E774B4F8}"/>
              </a:ext>
            </a:extLst>
          </p:cNvPr>
          <p:cNvCxnSpPr/>
          <p:nvPr/>
        </p:nvCxnSpPr>
        <p:spPr>
          <a:xfrm>
            <a:off x="4894557" y="2396971"/>
            <a:ext cx="703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D25401B-3578-4FB0-98A3-3177F4FF710D}"/>
              </a:ext>
            </a:extLst>
          </p:cNvPr>
          <p:cNvSpPr/>
          <p:nvPr/>
        </p:nvSpPr>
        <p:spPr>
          <a:xfrm>
            <a:off x="7537142" y="2061096"/>
            <a:ext cx="1553592" cy="729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Arquitectura red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7BB5C-EDBE-4CAD-9ACA-60DC9C5682F3}"/>
              </a:ext>
            </a:extLst>
          </p:cNvPr>
          <p:cNvCxnSpPr>
            <a:cxnSpLocks/>
          </p:cNvCxnSpPr>
          <p:nvPr/>
        </p:nvCxnSpPr>
        <p:spPr>
          <a:xfrm>
            <a:off x="6055576" y="2975496"/>
            <a:ext cx="0" cy="540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0222DAF-6788-4410-97F5-463835AC8CC2}"/>
              </a:ext>
            </a:extLst>
          </p:cNvPr>
          <p:cNvSpPr/>
          <p:nvPr/>
        </p:nvSpPr>
        <p:spPr>
          <a:xfrm>
            <a:off x="5013635" y="3562909"/>
            <a:ext cx="2083883" cy="7457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tarea origen</a:t>
            </a:r>
          </a:p>
        </p:txBody>
      </p:sp>
      <p:pic>
        <p:nvPicPr>
          <p:cNvPr id="19" name="Gráfico 18" descr="Engranajes">
            <a:extLst>
              <a:ext uri="{FF2B5EF4-FFF2-40B4-BE49-F238E27FC236}">
                <a16:creationId xmlns:a16="http://schemas.microsoft.com/office/drawing/2014/main" id="{7FC4601E-F1D0-40DD-B34F-7B09D915B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8376" y="4900492"/>
            <a:ext cx="914400" cy="914400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19DF36-0AC5-434C-9BC3-1ECDF8E156FA}"/>
              </a:ext>
            </a:extLst>
          </p:cNvPr>
          <p:cNvCxnSpPr>
            <a:cxnSpLocks/>
          </p:cNvCxnSpPr>
          <p:nvPr/>
        </p:nvCxnSpPr>
        <p:spPr>
          <a:xfrm>
            <a:off x="6055576" y="4360431"/>
            <a:ext cx="0" cy="540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n 21">
            <a:extLst>
              <a:ext uri="{FF2B5EF4-FFF2-40B4-BE49-F238E27FC236}">
                <a16:creationId xmlns:a16="http://schemas.microsoft.com/office/drawing/2014/main" id="{7002C185-D350-4154-AFD1-1E41E1158C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35" y="5044735"/>
            <a:ext cx="1117600" cy="9144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B41FFA1-3DB3-40D0-9C22-D789A32FC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72" y="4508005"/>
            <a:ext cx="1117599" cy="914400"/>
          </a:xfrm>
          <a:prstGeom prst="rect">
            <a:avLst/>
          </a:prstGeom>
        </p:spPr>
      </p:pic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4C21CEC2-5999-4AFB-99F6-53B93798C84D}"/>
              </a:ext>
            </a:extLst>
          </p:cNvPr>
          <p:cNvCxnSpPr/>
          <p:nvPr/>
        </p:nvCxnSpPr>
        <p:spPr>
          <a:xfrm>
            <a:off x="4894556" y="5422405"/>
            <a:ext cx="703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F21E4336-F673-47BD-8955-975BB5519C12}"/>
              </a:ext>
            </a:extLst>
          </p:cNvPr>
          <p:cNvCxnSpPr>
            <a:stCxn id="15" idx="1"/>
          </p:cNvCxnSpPr>
          <p:nvPr/>
        </p:nvCxnSpPr>
        <p:spPr>
          <a:xfrm flipH="1">
            <a:off x="6782540" y="2425819"/>
            <a:ext cx="7546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r 30">
            <a:extLst>
              <a:ext uri="{FF2B5EF4-FFF2-40B4-BE49-F238E27FC236}">
                <a16:creationId xmlns:a16="http://schemas.microsoft.com/office/drawing/2014/main" id="{70A18484-2861-4FAF-A884-F44CCC2F82D8}"/>
              </a:ext>
            </a:extLst>
          </p:cNvPr>
          <p:cNvCxnSpPr>
            <a:stCxn id="15" idx="2"/>
            <a:endCxn id="18" idx="3"/>
          </p:cNvCxnSpPr>
          <p:nvPr/>
        </p:nvCxnSpPr>
        <p:spPr>
          <a:xfrm rot="5400000">
            <a:off x="7133112" y="2754947"/>
            <a:ext cx="1145233" cy="12164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9AD304A1-9894-4C6E-9147-C411F605EF01}"/>
              </a:ext>
            </a:extLst>
          </p:cNvPr>
          <p:cNvCxnSpPr/>
          <p:nvPr/>
        </p:nvCxnSpPr>
        <p:spPr>
          <a:xfrm>
            <a:off x="6512776" y="5422405"/>
            <a:ext cx="703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5961C16-6483-474E-B115-D066E4AC52E1}"/>
              </a:ext>
            </a:extLst>
          </p:cNvPr>
          <p:cNvSpPr/>
          <p:nvPr/>
        </p:nvSpPr>
        <p:spPr>
          <a:xfrm>
            <a:off x="7400681" y="5044735"/>
            <a:ext cx="2083883" cy="745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Parámetros tarea objetivo</a:t>
            </a:r>
          </a:p>
        </p:txBody>
      </p:sp>
    </p:spTree>
    <p:extLst>
      <p:ext uri="{BB962C8B-B14F-4D97-AF65-F5344CB8AC3E}">
        <p14:creationId xmlns:p14="http://schemas.microsoft.com/office/powerpoint/2010/main" val="67169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C8977-1F93-4FED-A406-BF95D332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2. 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47ADFF-2250-4FFF-B4A1-F087BFAE4E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rgbClr val="002060"/>
          </a:solidFill>
          <a:ln>
            <a:solidFill>
              <a:srgbClr val="002060"/>
            </a:solidFill>
          </a:ln>
        </p:spPr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2CAD36-BA51-4D7E-98AC-108E8DE29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356" y="4375431"/>
            <a:ext cx="2908959" cy="1480504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5E900F-E783-4F4C-8439-4327A814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7</a:t>
            </a:fld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3CC7CD-10B1-4398-8DB3-F2BE111853EF}"/>
              </a:ext>
            </a:extLst>
          </p:cNvPr>
          <p:cNvSpPr txBox="1"/>
          <p:nvPr/>
        </p:nvSpPr>
        <p:spPr>
          <a:xfrm>
            <a:off x="3899547" y="1776732"/>
            <a:ext cx="20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D9A545-A139-4455-9D59-B9D3FDC46FE0}"/>
              </a:ext>
            </a:extLst>
          </p:cNvPr>
          <p:cNvSpPr txBox="1"/>
          <p:nvPr/>
        </p:nvSpPr>
        <p:spPr>
          <a:xfrm>
            <a:off x="6578836" y="1779212"/>
            <a:ext cx="2172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Decoder</a:t>
            </a:r>
            <a:r>
              <a:rPr lang="es-ES" dirty="0"/>
              <a:t> 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17" name="Cubo 16">
            <a:extLst>
              <a:ext uri="{FF2B5EF4-FFF2-40B4-BE49-F238E27FC236}">
                <a16:creationId xmlns:a16="http://schemas.microsoft.com/office/drawing/2014/main" id="{42643D87-2803-4C36-BB61-6A2E86270E5F}"/>
              </a:ext>
            </a:extLst>
          </p:cNvPr>
          <p:cNvSpPr/>
          <p:nvPr/>
        </p:nvSpPr>
        <p:spPr>
          <a:xfrm>
            <a:off x="4070454" y="2476011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bo 17">
            <a:extLst>
              <a:ext uri="{FF2B5EF4-FFF2-40B4-BE49-F238E27FC236}">
                <a16:creationId xmlns:a16="http://schemas.microsoft.com/office/drawing/2014/main" id="{F6A500E1-3F0A-45FA-83F3-2EB77B903A6D}"/>
              </a:ext>
            </a:extLst>
          </p:cNvPr>
          <p:cNvSpPr/>
          <p:nvPr/>
        </p:nvSpPr>
        <p:spPr>
          <a:xfrm>
            <a:off x="4673064" y="2576679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bo 18">
            <a:extLst>
              <a:ext uri="{FF2B5EF4-FFF2-40B4-BE49-F238E27FC236}">
                <a16:creationId xmlns:a16="http://schemas.microsoft.com/office/drawing/2014/main" id="{501575EB-98F3-439E-886C-70CFFFFA28DF}"/>
              </a:ext>
            </a:extLst>
          </p:cNvPr>
          <p:cNvSpPr/>
          <p:nvPr/>
        </p:nvSpPr>
        <p:spPr>
          <a:xfrm>
            <a:off x="5172652" y="2629780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bo 19">
            <a:extLst>
              <a:ext uri="{FF2B5EF4-FFF2-40B4-BE49-F238E27FC236}">
                <a16:creationId xmlns:a16="http://schemas.microsoft.com/office/drawing/2014/main" id="{34E7DB33-BAD1-43D4-B092-C9CA5BC0A33D}"/>
              </a:ext>
            </a:extLst>
          </p:cNvPr>
          <p:cNvSpPr/>
          <p:nvPr/>
        </p:nvSpPr>
        <p:spPr>
          <a:xfrm>
            <a:off x="5553138" y="2682925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bo 22">
            <a:extLst>
              <a:ext uri="{FF2B5EF4-FFF2-40B4-BE49-F238E27FC236}">
                <a16:creationId xmlns:a16="http://schemas.microsoft.com/office/drawing/2014/main" id="{398CA58F-5A7E-43DD-B51F-B23F005DDD06}"/>
              </a:ext>
            </a:extLst>
          </p:cNvPr>
          <p:cNvSpPr/>
          <p:nvPr/>
        </p:nvSpPr>
        <p:spPr>
          <a:xfrm>
            <a:off x="6338962" y="2682925"/>
            <a:ext cx="372357" cy="34957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bo 23">
            <a:extLst>
              <a:ext uri="{FF2B5EF4-FFF2-40B4-BE49-F238E27FC236}">
                <a16:creationId xmlns:a16="http://schemas.microsoft.com/office/drawing/2014/main" id="{A17D47FC-C9C2-4A7B-A927-FAE246251EC4}"/>
              </a:ext>
            </a:extLst>
          </p:cNvPr>
          <p:cNvSpPr/>
          <p:nvPr/>
        </p:nvSpPr>
        <p:spPr>
          <a:xfrm>
            <a:off x="7093059" y="2576679"/>
            <a:ext cx="571849" cy="56206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bo 24">
            <a:extLst>
              <a:ext uri="{FF2B5EF4-FFF2-40B4-BE49-F238E27FC236}">
                <a16:creationId xmlns:a16="http://schemas.microsoft.com/office/drawing/2014/main" id="{8D5E93A4-8C71-4DB9-AFA9-7102AB2ADDEA}"/>
              </a:ext>
            </a:extLst>
          </p:cNvPr>
          <p:cNvSpPr/>
          <p:nvPr/>
        </p:nvSpPr>
        <p:spPr>
          <a:xfrm>
            <a:off x="8045514" y="2459262"/>
            <a:ext cx="729842" cy="763398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59C1CE1-528E-4C34-8819-BF6E2AD4DF45}"/>
              </a:ext>
            </a:extLst>
          </p:cNvPr>
          <p:cNvCxnSpPr>
            <a:cxnSpLocks/>
          </p:cNvCxnSpPr>
          <p:nvPr/>
        </p:nvCxnSpPr>
        <p:spPr>
          <a:xfrm>
            <a:off x="6013973" y="2901406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E05EDA96-110C-4821-A783-2E36D8C14E34}"/>
              </a:ext>
            </a:extLst>
          </p:cNvPr>
          <p:cNvCxnSpPr>
            <a:cxnSpLocks/>
          </p:cNvCxnSpPr>
          <p:nvPr/>
        </p:nvCxnSpPr>
        <p:spPr>
          <a:xfrm>
            <a:off x="6768353" y="2901406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F8ECCACB-2F68-4942-8032-7A414292F4D8}"/>
              </a:ext>
            </a:extLst>
          </p:cNvPr>
          <p:cNvCxnSpPr>
            <a:cxnSpLocks/>
          </p:cNvCxnSpPr>
          <p:nvPr/>
        </p:nvCxnSpPr>
        <p:spPr>
          <a:xfrm>
            <a:off x="7751333" y="2901406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AF2F28F8-0F87-465C-B883-AF5107473990}"/>
              </a:ext>
            </a:extLst>
          </p:cNvPr>
          <p:cNvCxnSpPr>
            <a:stCxn id="18" idx="3"/>
          </p:cNvCxnSpPr>
          <p:nvPr/>
        </p:nvCxnSpPr>
        <p:spPr>
          <a:xfrm rot="5400000" flipH="1" flipV="1">
            <a:off x="6260419" y="1529718"/>
            <a:ext cx="237335" cy="2980712"/>
          </a:xfrm>
          <a:prstGeom prst="bentConnector4">
            <a:avLst>
              <a:gd name="adj1" fmla="val -292171"/>
              <a:gd name="adj2" fmla="val 1000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A314ABE8-DACB-4607-808B-5FD3EC4C9FA7}"/>
              </a:ext>
            </a:extLst>
          </p:cNvPr>
          <p:cNvCxnSpPr>
            <a:stCxn id="19" idx="3"/>
          </p:cNvCxnSpPr>
          <p:nvPr/>
        </p:nvCxnSpPr>
        <p:spPr>
          <a:xfrm rot="5400000" flipH="1" flipV="1">
            <a:off x="6027901" y="2211838"/>
            <a:ext cx="184234" cy="1563369"/>
          </a:xfrm>
          <a:prstGeom prst="bentConnector4">
            <a:avLst>
              <a:gd name="adj1" fmla="val -124081"/>
              <a:gd name="adj2" fmla="val 10026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bo 55">
            <a:extLst>
              <a:ext uri="{FF2B5EF4-FFF2-40B4-BE49-F238E27FC236}">
                <a16:creationId xmlns:a16="http://schemas.microsoft.com/office/drawing/2014/main" id="{E8835E85-551E-4F17-BA16-1665A80C7764}"/>
              </a:ext>
            </a:extLst>
          </p:cNvPr>
          <p:cNvSpPr/>
          <p:nvPr/>
        </p:nvSpPr>
        <p:spPr>
          <a:xfrm>
            <a:off x="1258601" y="4130978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bo 56">
            <a:extLst>
              <a:ext uri="{FF2B5EF4-FFF2-40B4-BE49-F238E27FC236}">
                <a16:creationId xmlns:a16="http://schemas.microsoft.com/office/drawing/2014/main" id="{C600C6A3-AB77-44AB-B386-987F73B931D2}"/>
              </a:ext>
            </a:extLst>
          </p:cNvPr>
          <p:cNvSpPr/>
          <p:nvPr/>
        </p:nvSpPr>
        <p:spPr>
          <a:xfrm>
            <a:off x="1861211" y="4231646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Cubo 57">
            <a:extLst>
              <a:ext uri="{FF2B5EF4-FFF2-40B4-BE49-F238E27FC236}">
                <a16:creationId xmlns:a16="http://schemas.microsoft.com/office/drawing/2014/main" id="{F0362B5B-275A-4642-826E-B5EBE7EE4E6E}"/>
              </a:ext>
            </a:extLst>
          </p:cNvPr>
          <p:cNvSpPr/>
          <p:nvPr/>
        </p:nvSpPr>
        <p:spPr>
          <a:xfrm>
            <a:off x="2360799" y="4284747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Cubo 58">
            <a:extLst>
              <a:ext uri="{FF2B5EF4-FFF2-40B4-BE49-F238E27FC236}">
                <a16:creationId xmlns:a16="http://schemas.microsoft.com/office/drawing/2014/main" id="{74AB13B1-E00F-4ACF-955C-574312ABAE31}"/>
              </a:ext>
            </a:extLst>
          </p:cNvPr>
          <p:cNvSpPr/>
          <p:nvPr/>
        </p:nvSpPr>
        <p:spPr>
          <a:xfrm>
            <a:off x="2741285" y="4337892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bo 59">
            <a:extLst>
              <a:ext uri="{FF2B5EF4-FFF2-40B4-BE49-F238E27FC236}">
                <a16:creationId xmlns:a16="http://schemas.microsoft.com/office/drawing/2014/main" id="{787DE175-8451-402F-9CFD-D4401CE0328B}"/>
              </a:ext>
            </a:extLst>
          </p:cNvPr>
          <p:cNvSpPr/>
          <p:nvPr/>
        </p:nvSpPr>
        <p:spPr>
          <a:xfrm>
            <a:off x="1131369" y="5466002"/>
            <a:ext cx="729842" cy="763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ubo 60">
            <a:extLst>
              <a:ext uri="{FF2B5EF4-FFF2-40B4-BE49-F238E27FC236}">
                <a16:creationId xmlns:a16="http://schemas.microsoft.com/office/drawing/2014/main" id="{81A27393-1FCE-4F3E-A0D3-26F6261E561A}"/>
              </a:ext>
            </a:extLst>
          </p:cNvPr>
          <p:cNvSpPr/>
          <p:nvPr/>
        </p:nvSpPr>
        <p:spPr>
          <a:xfrm>
            <a:off x="1733979" y="5566670"/>
            <a:ext cx="571849" cy="5620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Cubo 61">
            <a:extLst>
              <a:ext uri="{FF2B5EF4-FFF2-40B4-BE49-F238E27FC236}">
                <a16:creationId xmlns:a16="http://schemas.microsoft.com/office/drawing/2014/main" id="{6C3E3A9F-FBBC-4CF0-9D91-AA552ECE0CFA}"/>
              </a:ext>
            </a:extLst>
          </p:cNvPr>
          <p:cNvSpPr/>
          <p:nvPr/>
        </p:nvSpPr>
        <p:spPr>
          <a:xfrm>
            <a:off x="2233567" y="5619771"/>
            <a:ext cx="441819" cy="45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bo 62">
            <a:extLst>
              <a:ext uri="{FF2B5EF4-FFF2-40B4-BE49-F238E27FC236}">
                <a16:creationId xmlns:a16="http://schemas.microsoft.com/office/drawing/2014/main" id="{45FAF9D6-0276-4A66-81D9-C65944A15DB8}"/>
              </a:ext>
            </a:extLst>
          </p:cNvPr>
          <p:cNvSpPr/>
          <p:nvPr/>
        </p:nvSpPr>
        <p:spPr>
          <a:xfrm>
            <a:off x="2614053" y="5672916"/>
            <a:ext cx="372357" cy="3495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5" name="Conector: angular 64">
            <a:extLst>
              <a:ext uri="{FF2B5EF4-FFF2-40B4-BE49-F238E27FC236}">
                <a16:creationId xmlns:a16="http://schemas.microsoft.com/office/drawing/2014/main" id="{BCF65C55-BCAF-4FD1-8715-4EF7AD663BCE}"/>
              </a:ext>
            </a:extLst>
          </p:cNvPr>
          <p:cNvCxnSpPr>
            <a:cxnSpLocks/>
            <a:stCxn id="57" idx="3"/>
          </p:cNvCxnSpPr>
          <p:nvPr/>
        </p:nvCxnSpPr>
        <p:spPr>
          <a:xfrm rot="16200000" flipH="1">
            <a:off x="1989216" y="4881369"/>
            <a:ext cx="332014" cy="156691"/>
          </a:xfrm>
          <a:prstGeom prst="bentConnector3">
            <a:avLst>
              <a:gd name="adj1" fmla="val 9904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angular 69">
            <a:extLst>
              <a:ext uri="{FF2B5EF4-FFF2-40B4-BE49-F238E27FC236}">
                <a16:creationId xmlns:a16="http://schemas.microsoft.com/office/drawing/2014/main" id="{7A4C943E-D16F-44A9-AF6A-070F07E8D602}"/>
              </a:ext>
            </a:extLst>
          </p:cNvPr>
          <p:cNvCxnSpPr>
            <a:cxnSpLocks/>
            <a:stCxn id="61" idx="0"/>
          </p:cNvCxnSpPr>
          <p:nvPr/>
        </p:nvCxnSpPr>
        <p:spPr>
          <a:xfrm rot="5400000" flipH="1" flipV="1">
            <a:off x="1999845" y="5332946"/>
            <a:ext cx="324040" cy="143408"/>
          </a:xfrm>
          <a:prstGeom prst="bentConnector3">
            <a:avLst>
              <a:gd name="adj1" fmla="val 1002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rapecio 73">
            <a:extLst>
              <a:ext uri="{FF2B5EF4-FFF2-40B4-BE49-F238E27FC236}">
                <a16:creationId xmlns:a16="http://schemas.microsoft.com/office/drawing/2014/main" id="{BFA94DC2-449E-48AA-B96A-139AB49F1F6D}"/>
              </a:ext>
            </a:extLst>
          </p:cNvPr>
          <p:cNvSpPr/>
          <p:nvPr/>
        </p:nvSpPr>
        <p:spPr>
          <a:xfrm rot="5400000">
            <a:off x="2224556" y="5051227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1" name="Conector: angular 90">
            <a:extLst>
              <a:ext uri="{FF2B5EF4-FFF2-40B4-BE49-F238E27FC236}">
                <a16:creationId xmlns:a16="http://schemas.microsoft.com/office/drawing/2014/main" id="{73113A25-A628-4895-BA20-A14E27F2FC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9777" y="4881682"/>
            <a:ext cx="377137" cy="110940"/>
          </a:xfrm>
          <a:prstGeom prst="bentConnector3">
            <a:avLst>
              <a:gd name="adj1" fmla="val 998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: angular 91">
            <a:extLst>
              <a:ext uri="{FF2B5EF4-FFF2-40B4-BE49-F238E27FC236}">
                <a16:creationId xmlns:a16="http://schemas.microsoft.com/office/drawing/2014/main" id="{385000C0-2465-4D94-B0F9-FC8A7D1C8E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09777" y="5375731"/>
            <a:ext cx="377137" cy="110944"/>
          </a:xfrm>
          <a:prstGeom prst="bentConnector3">
            <a:avLst>
              <a:gd name="adj1" fmla="val 1009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rapecio 92">
            <a:extLst>
              <a:ext uri="{FF2B5EF4-FFF2-40B4-BE49-F238E27FC236}">
                <a16:creationId xmlns:a16="http://schemas.microsoft.com/office/drawing/2014/main" id="{09BD81C9-C555-4D79-8437-364A77051896}"/>
              </a:ext>
            </a:extLst>
          </p:cNvPr>
          <p:cNvSpPr/>
          <p:nvPr/>
        </p:nvSpPr>
        <p:spPr>
          <a:xfrm rot="5400000">
            <a:off x="2744804" y="5051227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5" name="Conector: angular 104">
            <a:extLst>
              <a:ext uri="{FF2B5EF4-FFF2-40B4-BE49-F238E27FC236}">
                <a16:creationId xmlns:a16="http://schemas.microsoft.com/office/drawing/2014/main" id="{48DC4043-1789-4C7E-9067-4EA0A310651A}"/>
              </a:ext>
            </a:extLst>
          </p:cNvPr>
          <p:cNvCxnSpPr>
            <a:cxnSpLocks/>
            <a:stCxn id="59" idx="4"/>
          </p:cNvCxnSpPr>
          <p:nvPr/>
        </p:nvCxnSpPr>
        <p:spPr>
          <a:xfrm>
            <a:off x="3026250" y="4556373"/>
            <a:ext cx="717772" cy="503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: angular 106">
            <a:extLst>
              <a:ext uri="{FF2B5EF4-FFF2-40B4-BE49-F238E27FC236}">
                <a16:creationId xmlns:a16="http://schemas.microsoft.com/office/drawing/2014/main" id="{5480B566-ED41-484B-B899-B94334157B52}"/>
              </a:ext>
            </a:extLst>
          </p:cNvPr>
          <p:cNvCxnSpPr>
            <a:cxnSpLocks/>
            <a:stCxn id="63" idx="4"/>
          </p:cNvCxnSpPr>
          <p:nvPr/>
        </p:nvCxnSpPr>
        <p:spPr>
          <a:xfrm flipV="1">
            <a:off x="2899018" y="5326138"/>
            <a:ext cx="845004" cy="565259"/>
          </a:xfrm>
          <a:prstGeom prst="bentConnector3">
            <a:avLst>
              <a:gd name="adj1" fmla="val 591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rapecio 109">
            <a:extLst>
              <a:ext uri="{FF2B5EF4-FFF2-40B4-BE49-F238E27FC236}">
                <a16:creationId xmlns:a16="http://schemas.microsoft.com/office/drawing/2014/main" id="{2DD4F662-70A3-4DC8-9F8D-7F6E17754FA8}"/>
              </a:ext>
            </a:extLst>
          </p:cNvPr>
          <p:cNvSpPr/>
          <p:nvPr/>
        </p:nvSpPr>
        <p:spPr>
          <a:xfrm rot="5400000">
            <a:off x="3747261" y="5069291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Cubo 115">
            <a:extLst>
              <a:ext uri="{FF2B5EF4-FFF2-40B4-BE49-F238E27FC236}">
                <a16:creationId xmlns:a16="http://schemas.microsoft.com/office/drawing/2014/main" id="{008978AB-A903-49E8-A1B4-5F76E50ED948}"/>
              </a:ext>
            </a:extLst>
          </p:cNvPr>
          <p:cNvSpPr/>
          <p:nvPr/>
        </p:nvSpPr>
        <p:spPr>
          <a:xfrm>
            <a:off x="5958356" y="4964270"/>
            <a:ext cx="372357" cy="349570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Cubo 116">
            <a:extLst>
              <a:ext uri="{FF2B5EF4-FFF2-40B4-BE49-F238E27FC236}">
                <a16:creationId xmlns:a16="http://schemas.microsoft.com/office/drawing/2014/main" id="{92404DAF-B66B-4F3B-94E0-C5AB056A053C}"/>
              </a:ext>
            </a:extLst>
          </p:cNvPr>
          <p:cNvSpPr/>
          <p:nvPr/>
        </p:nvSpPr>
        <p:spPr>
          <a:xfrm>
            <a:off x="6712453" y="4858024"/>
            <a:ext cx="571849" cy="562062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Cubo 117">
            <a:extLst>
              <a:ext uri="{FF2B5EF4-FFF2-40B4-BE49-F238E27FC236}">
                <a16:creationId xmlns:a16="http://schemas.microsoft.com/office/drawing/2014/main" id="{C7EC2D5E-CB95-4753-BFC8-A13081E4B68D}"/>
              </a:ext>
            </a:extLst>
          </p:cNvPr>
          <p:cNvSpPr/>
          <p:nvPr/>
        </p:nvSpPr>
        <p:spPr>
          <a:xfrm>
            <a:off x="7664908" y="4740607"/>
            <a:ext cx="729842" cy="763398"/>
          </a:xfrm>
          <a:prstGeom prst="cub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9E6C404A-C277-4D7C-A711-34FBB386305F}"/>
              </a:ext>
            </a:extLst>
          </p:cNvPr>
          <p:cNvCxnSpPr>
            <a:cxnSpLocks/>
          </p:cNvCxnSpPr>
          <p:nvPr/>
        </p:nvCxnSpPr>
        <p:spPr>
          <a:xfrm>
            <a:off x="6387747" y="5182751"/>
            <a:ext cx="266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>
            <a:extLst>
              <a:ext uri="{FF2B5EF4-FFF2-40B4-BE49-F238E27FC236}">
                <a16:creationId xmlns:a16="http://schemas.microsoft.com/office/drawing/2014/main" id="{400BD81E-3D48-44AB-9971-A24E0A299D63}"/>
              </a:ext>
            </a:extLst>
          </p:cNvPr>
          <p:cNvCxnSpPr>
            <a:cxnSpLocks/>
          </p:cNvCxnSpPr>
          <p:nvPr/>
        </p:nvCxnSpPr>
        <p:spPr>
          <a:xfrm>
            <a:off x="7370727" y="5182751"/>
            <a:ext cx="236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cto de flecha 121">
            <a:extLst>
              <a:ext uri="{FF2B5EF4-FFF2-40B4-BE49-F238E27FC236}">
                <a16:creationId xmlns:a16="http://schemas.microsoft.com/office/drawing/2014/main" id="{2DE1DBFE-8722-4126-9578-08B0F19CF6F3}"/>
              </a:ext>
            </a:extLst>
          </p:cNvPr>
          <p:cNvCxnSpPr>
            <a:stCxn id="110" idx="0"/>
            <a:endCxn id="116" idx="2"/>
          </p:cNvCxnSpPr>
          <p:nvPr/>
        </p:nvCxnSpPr>
        <p:spPr>
          <a:xfrm flipV="1">
            <a:off x="4022172" y="5182751"/>
            <a:ext cx="1936184" cy="194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ángulo 122">
            <a:extLst>
              <a:ext uri="{FF2B5EF4-FFF2-40B4-BE49-F238E27FC236}">
                <a16:creationId xmlns:a16="http://schemas.microsoft.com/office/drawing/2014/main" id="{3DAEC4D3-89A9-4E2A-A609-B351DB161042}"/>
              </a:ext>
            </a:extLst>
          </p:cNvPr>
          <p:cNvSpPr/>
          <p:nvPr/>
        </p:nvSpPr>
        <p:spPr>
          <a:xfrm>
            <a:off x="3535680" y="4964270"/>
            <a:ext cx="634073" cy="501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6" name="Rectángulo 125">
            <a:extLst>
              <a:ext uri="{FF2B5EF4-FFF2-40B4-BE49-F238E27FC236}">
                <a16:creationId xmlns:a16="http://schemas.microsoft.com/office/drawing/2014/main" id="{B548147E-0555-4B64-8446-38A1F0D98183}"/>
              </a:ext>
            </a:extLst>
          </p:cNvPr>
          <p:cNvSpPr/>
          <p:nvPr/>
        </p:nvSpPr>
        <p:spPr>
          <a:xfrm>
            <a:off x="8750980" y="4231646"/>
            <a:ext cx="2933335" cy="1897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A5732F92-F511-40F0-9767-10F15140E9D1}"/>
              </a:ext>
            </a:extLst>
          </p:cNvPr>
          <p:cNvSpPr txBox="1"/>
          <p:nvPr/>
        </p:nvSpPr>
        <p:spPr>
          <a:xfrm>
            <a:off x="1137375" y="3619192"/>
            <a:ext cx="20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128" name="CuadroTexto 127">
            <a:extLst>
              <a:ext uri="{FF2B5EF4-FFF2-40B4-BE49-F238E27FC236}">
                <a16:creationId xmlns:a16="http://schemas.microsoft.com/office/drawing/2014/main" id="{12073EA4-E15E-48DE-9CFF-4B56491CE0DE}"/>
              </a:ext>
            </a:extLst>
          </p:cNvPr>
          <p:cNvSpPr txBox="1"/>
          <p:nvPr/>
        </p:nvSpPr>
        <p:spPr>
          <a:xfrm>
            <a:off x="1137375" y="6278357"/>
            <a:ext cx="20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Encoder</a:t>
            </a:r>
            <a:r>
              <a:rPr lang="es-ES" dirty="0"/>
              <a:t> 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49DE73DB-FA0A-486D-8048-021D2F34251E}"/>
              </a:ext>
            </a:extLst>
          </p:cNvPr>
          <p:cNvCxnSpPr/>
          <p:nvPr/>
        </p:nvCxnSpPr>
        <p:spPr>
          <a:xfrm flipV="1">
            <a:off x="6508633" y="5199071"/>
            <a:ext cx="0" cy="533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>
            <a:extLst>
              <a:ext uri="{FF2B5EF4-FFF2-40B4-BE49-F238E27FC236}">
                <a16:creationId xmlns:a16="http://schemas.microsoft.com/office/drawing/2014/main" id="{7E9612A1-5CA6-4984-B24D-B86BE8541F8B}"/>
              </a:ext>
            </a:extLst>
          </p:cNvPr>
          <p:cNvCxnSpPr/>
          <p:nvPr/>
        </p:nvCxnSpPr>
        <p:spPr>
          <a:xfrm flipV="1">
            <a:off x="7488837" y="5215136"/>
            <a:ext cx="0" cy="5338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532EE4B5-00B4-4FA0-98E9-666A0E26291C}"/>
              </a:ext>
            </a:extLst>
          </p:cNvPr>
          <p:cNvSpPr txBox="1"/>
          <p:nvPr/>
        </p:nvSpPr>
        <p:spPr>
          <a:xfrm>
            <a:off x="2210929" y="4991390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0A08F129-13A5-49C4-BD86-15FBE0C4A11F}"/>
              </a:ext>
            </a:extLst>
          </p:cNvPr>
          <p:cNvSpPr txBox="1"/>
          <p:nvPr/>
        </p:nvSpPr>
        <p:spPr>
          <a:xfrm>
            <a:off x="2743320" y="4999511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</a:t>
            </a:r>
          </a:p>
        </p:txBody>
      </p: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EC8B0E75-E973-4137-A72F-C4F1EF81CA60}"/>
              </a:ext>
            </a:extLst>
          </p:cNvPr>
          <p:cNvSpPr txBox="1"/>
          <p:nvPr/>
        </p:nvSpPr>
        <p:spPr>
          <a:xfrm>
            <a:off x="3727233" y="5024491"/>
            <a:ext cx="27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135" name="Trapecio 134">
            <a:extLst>
              <a:ext uri="{FF2B5EF4-FFF2-40B4-BE49-F238E27FC236}">
                <a16:creationId xmlns:a16="http://schemas.microsoft.com/office/drawing/2014/main" id="{A9BD63D9-28F3-47FE-980D-4A0B9B2263F8}"/>
              </a:ext>
            </a:extLst>
          </p:cNvPr>
          <p:cNvSpPr/>
          <p:nvPr/>
        </p:nvSpPr>
        <p:spPr>
          <a:xfrm>
            <a:off x="6387747" y="5787789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6" name="Trapecio 135">
            <a:extLst>
              <a:ext uri="{FF2B5EF4-FFF2-40B4-BE49-F238E27FC236}">
                <a16:creationId xmlns:a16="http://schemas.microsoft.com/office/drawing/2014/main" id="{8D138DF0-5140-414B-B300-E848BA04E89E}"/>
              </a:ext>
            </a:extLst>
          </p:cNvPr>
          <p:cNvSpPr/>
          <p:nvPr/>
        </p:nvSpPr>
        <p:spPr>
          <a:xfrm>
            <a:off x="7358583" y="5787789"/>
            <a:ext cx="283922" cy="265900"/>
          </a:xfrm>
          <a:prstGeom prst="trapezoid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40" name="Conector: angular 139">
            <a:extLst>
              <a:ext uri="{FF2B5EF4-FFF2-40B4-BE49-F238E27FC236}">
                <a16:creationId xmlns:a16="http://schemas.microsoft.com/office/drawing/2014/main" id="{B56BFE44-C38A-409A-B8AA-DC88AC89A4AA}"/>
              </a:ext>
            </a:extLst>
          </p:cNvPr>
          <p:cNvCxnSpPr>
            <a:stCxn id="123" idx="0"/>
          </p:cNvCxnSpPr>
          <p:nvPr/>
        </p:nvCxnSpPr>
        <p:spPr>
          <a:xfrm rot="5400000" flipH="1" flipV="1">
            <a:off x="5988659" y="2201950"/>
            <a:ext cx="626378" cy="48982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0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6564E5-85E9-4B89-843D-023A30614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628" y="612083"/>
            <a:ext cx="8915400" cy="4351338"/>
          </a:xfrm>
        </p:spPr>
        <p:txBody>
          <a:bodyPr/>
          <a:lstStyle/>
          <a:p>
            <a:pPr marL="0" indent="0">
              <a:buNone/>
            </a:pPr>
            <a:r>
              <a:rPr lang="es-ES" sz="2800" dirty="0"/>
              <a:t>Ventajas de la segmentación de imágenes de varias modalidades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F1845-1210-4949-BFF0-1E98B930E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FA642A-C4E0-407B-AD2A-1E30BF3F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8</a:t>
            </a:fld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BC37B7-C4C8-4FA1-9FD9-8AB61BBB3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98" y="4653955"/>
            <a:ext cx="7280604" cy="18265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15A8C6-EEE2-4603-8E88-B681AA5AE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98" y="1968125"/>
            <a:ext cx="3385809" cy="203622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E3EB96-B1E2-4A2B-97B8-5809ADF1A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90" y="1968125"/>
            <a:ext cx="3210755" cy="19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1F69C-1415-49E7-B79D-3070C2E73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606665"/>
            <a:ext cx="8915400" cy="1015101"/>
          </a:xfrm>
        </p:spPr>
        <p:txBody>
          <a:bodyPr>
            <a:normAutofit fontScale="90000"/>
          </a:bodyPr>
          <a:lstStyle/>
          <a:p>
            <a:r>
              <a:rPr lang="es-ES" sz="3100" dirty="0">
                <a:latin typeface="+mn-lt"/>
              </a:rPr>
              <a:t>Ventajas de la segmentación de imágenes de varias modalidades</a:t>
            </a:r>
            <a:br>
              <a:rPr lang="es-ES" sz="4400" b="1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36D447-AA1E-4AA1-8421-DAA20F420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	</a:t>
            </a:r>
            <a:r>
              <a:rPr lang="es-ES" dirty="0" err="1"/>
              <a:t>AdapNet</a:t>
            </a:r>
            <a:r>
              <a:rPr lang="es-ES" dirty="0"/>
              <a:t>++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749EC0-F301-418D-897F-75F77FF3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5B1FB-EC45-42FE-BEC8-D3823E9FB822}" type="slidenum">
              <a:rPr lang="es-ES" b="1" smtClean="0">
                <a:solidFill>
                  <a:schemeClr val="bg1"/>
                </a:solidFill>
              </a:rPr>
              <a:t>9</a:t>
            </a:fld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04BB5-41FB-4FDE-955F-9809B1918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74" b="14689"/>
          <a:stretch/>
        </p:blipFill>
        <p:spPr>
          <a:xfrm>
            <a:off x="2863896" y="1621766"/>
            <a:ext cx="3351313" cy="259922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269773-6910-4C05-B595-037E125A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843" y="4542292"/>
            <a:ext cx="2748850" cy="22490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ADC1FA-DB5B-44D6-98EE-A80BB3DE1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28" y="4542293"/>
            <a:ext cx="2748851" cy="22490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0CDB559-CBF9-4B28-89D9-3AB61FB30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4" b="14689"/>
          <a:stretch/>
        </p:blipFill>
        <p:spPr>
          <a:xfrm>
            <a:off x="6289228" y="1621766"/>
            <a:ext cx="3413186" cy="2647209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216C0E83-319E-48B9-BD83-0AF9D135724A}"/>
              </a:ext>
            </a:extLst>
          </p:cNvPr>
          <p:cNvSpPr/>
          <p:nvPr/>
        </p:nvSpPr>
        <p:spPr>
          <a:xfrm>
            <a:off x="3737247" y="3057523"/>
            <a:ext cx="388189" cy="61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D192CDD-7CC6-4C85-A526-F6A548BCDD60}"/>
              </a:ext>
            </a:extLst>
          </p:cNvPr>
          <p:cNvSpPr/>
          <p:nvPr/>
        </p:nvSpPr>
        <p:spPr>
          <a:xfrm>
            <a:off x="7240960" y="3123659"/>
            <a:ext cx="388189" cy="61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1AE6B01-7F2A-4F04-8AE2-9F2E87C70566}"/>
              </a:ext>
            </a:extLst>
          </p:cNvPr>
          <p:cNvSpPr/>
          <p:nvPr/>
        </p:nvSpPr>
        <p:spPr>
          <a:xfrm>
            <a:off x="4586518" y="3057522"/>
            <a:ext cx="507156" cy="61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154FF99-6340-4990-A6AB-BE00C8578A81}"/>
              </a:ext>
            </a:extLst>
          </p:cNvPr>
          <p:cNvSpPr/>
          <p:nvPr/>
        </p:nvSpPr>
        <p:spPr>
          <a:xfrm>
            <a:off x="8347322" y="3123658"/>
            <a:ext cx="507156" cy="612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0EA98EE-AD6D-410F-872E-E4F93B63F883}"/>
              </a:ext>
            </a:extLst>
          </p:cNvPr>
          <p:cNvSpPr/>
          <p:nvPr/>
        </p:nvSpPr>
        <p:spPr>
          <a:xfrm>
            <a:off x="4125436" y="5817975"/>
            <a:ext cx="258793" cy="379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AB3E37E-7F08-46CB-89C0-465697972D06}"/>
              </a:ext>
            </a:extLst>
          </p:cNvPr>
          <p:cNvSpPr/>
          <p:nvPr/>
        </p:nvSpPr>
        <p:spPr>
          <a:xfrm>
            <a:off x="7176261" y="5666821"/>
            <a:ext cx="339356" cy="530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8E93F86D-6392-43ED-81F1-CCB2EBAEB8D9}"/>
              </a:ext>
            </a:extLst>
          </p:cNvPr>
          <p:cNvCxnSpPr/>
          <p:nvPr/>
        </p:nvCxnSpPr>
        <p:spPr>
          <a:xfrm>
            <a:off x="6005995" y="3123658"/>
            <a:ext cx="68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8F02D6F4-DCCB-4129-AA20-4DB803D6F304}"/>
              </a:ext>
            </a:extLst>
          </p:cNvPr>
          <p:cNvCxnSpPr/>
          <p:nvPr/>
        </p:nvCxnSpPr>
        <p:spPr>
          <a:xfrm>
            <a:off x="5948485" y="5743212"/>
            <a:ext cx="68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1160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ción3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32.potx" id="{E6D37119-5ED5-4A9E-8412-76795DCA61A8}" vid="{A2E011C2-0D20-44AF-8648-D6B0E8945D6B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4036</TotalTime>
  <Words>1215</Words>
  <Application>Microsoft Office PowerPoint</Application>
  <PresentationFormat>Panorámica</PresentationFormat>
  <Paragraphs>496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LMRomanM</vt:lpstr>
      <vt:lpstr>Symbol</vt:lpstr>
      <vt:lpstr>Tema de Office</vt:lpstr>
      <vt:lpstr>Presentación32</vt:lpstr>
      <vt:lpstr>Presentación de PowerPoint</vt:lpstr>
      <vt:lpstr>1. Objetivos</vt:lpstr>
      <vt:lpstr>1. Introducción</vt:lpstr>
      <vt:lpstr>Segmentación de imágenes con CNN</vt:lpstr>
      <vt:lpstr>Proceso de entrenamiento</vt:lpstr>
      <vt:lpstr>Transferencia de conocimiento</vt:lpstr>
      <vt:lpstr>2. AdapNet++</vt:lpstr>
      <vt:lpstr>Presentación de PowerPoint</vt:lpstr>
      <vt:lpstr>Ventajas de la segmentación de imágenes de varias modalidades </vt:lpstr>
      <vt:lpstr>3. Plan de trabajo</vt:lpstr>
      <vt:lpstr>4. Transferencia de conocimiento partiendo del modelo de Cityscapes</vt:lpstr>
      <vt:lpstr>Etiquetado de imágenes </vt:lpstr>
      <vt:lpstr>Presentación de PowerPoint</vt:lpstr>
      <vt:lpstr>Presentación de PowerPoint</vt:lpstr>
      <vt:lpstr>5. Resultados obtenidos sobre el modelo de Cityscapes</vt:lpstr>
      <vt:lpstr>6. Transferencia de conocimiento utilizando el dataset UMA-SAR.</vt:lpstr>
      <vt:lpstr>Etiquetado de imágenes utilzando CVAT(Computer Vision Anotation Tool)</vt:lpstr>
      <vt:lpstr>Análisis de modelos utilizando el dataset UMA-SAR</vt:lpstr>
      <vt:lpstr>7. Resultados obtenidos con el dataset UMA-SAR</vt:lpstr>
      <vt:lpstr>Resultados globales con una modalidad</vt:lpstr>
      <vt:lpstr>Tabla RGB-Cityscapes</vt:lpstr>
      <vt:lpstr>Tabla RGB-AdapNet++</vt:lpstr>
      <vt:lpstr>Presentación de PowerPoint</vt:lpstr>
      <vt:lpstr>Presentación de PowerPoint</vt:lpstr>
      <vt:lpstr>Resultados RGB</vt:lpstr>
      <vt:lpstr>Resultados Térmicas</vt:lpstr>
      <vt:lpstr>AdapNet++ con 2 modalidades</vt:lpstr>
      <vt:lpstr>Presentación de PowerPoint</vt:lpstr>
      <vt:lpstr>Comparación entre 1 y 2 modalidades</vt:lpstr>
      <vt:lpstr>8. Conclusiones y trabajos futuros</vt:lpstr>
      <vt:lpstr>9. Trabajos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Venema</dc:creator>
  <cp:lastModifiedBy>Pablo Venema</cp:lastModifiedBy>
  <cp:revision>49</cp:revision>
  <dcterms:created xsi:type="dcterms:W3CDTF">2021-11-13T11:56:51Z</dcterms:created>
  <dcterms:modified xsi:type="dcterms:W3CDTF">2021-11-26T00:07:28Z</dcterms:modified>
</cp:coreProperties>
</file>